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notesSlides/notesSlide2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684" r:id="rId2"/>
    <p:sldId id="688" r:id="rId3"/>
    <p:sldId id="707" r:id="rId4"/>
    <p:sldId id="710" r:id="rId5"/>
    <p:sldId id="744" r:id="rId6"/>
    <p:sldId id="722" r:id="rId7"/>
    <p:sldId id="711" r:id="rId8"/>
    <p:sldId id="734" r:id="rId9"/>
    <p:sldId id="712" r:id="rId10"/>
    <p:sldId id="713" r:id="rId11"/>
    <p:sldId id="714" r:id="rId12"/>
    <p:sldId id="715" r:id="rId13"/>
    <p:sldId id="718" r:id="rId14"/>
    <p:sldId id="719" r:id="rId15"/>
    <p:sldId id="720" r:id="rId16"/>
    <p:sldId id="736" r:id="rId17"/>
    <p:sldId id="735" r:id="rId18"/>
    <p:sldId id="721" r:id="rId19"/>
    <p:sldId id="730" r:id="rId20"/>
    <p:sldId id="731" r:id="rId21"/>
    <p:sldId id="740" r:id="rId22"/>
    <p:sldId id="741" r:id="rId23"/>
    <p:sldId id="742" r:id="rId24"/>
    <p:sldId id="743" r:id="rId25"/>
    <p:sldId id="726" r:id="rId26"/>
    <p:sldId id="727" r:id="rId27"/>
    <p:sldId id="738" r:id="rId28"/>
    <p:sldId id="737" r:id="rId29"/>
    <p:sldId id="729" r:id="rId30"/>
    <p:sldId id="728" r:id="rId31"/>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9F"/>
    <a:srgbClr val="004A61"/>
    <a:srgbClr val="00374C"/>
    <a:srgbClr val="5C2946"/>
    <a:srgbClr val="A9B236"/>
    <a:srgbClr val="EB2213"/>
    <a:srgbClr val="EC008C"/>
    <a:srgbClr val="7BB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59224" autoAdjust="0"/>
  </p:normalViewPr>
  <p:slideViewPr>
    <p:cSldViewPr snapToObjects="1">
      <p:cViewPr varScale="1">
        <p:scale>
          <a:sx n="67" d="100"/>
          <a:sy n="67" d="100"/>
        </p:scale>
        <p:origin x="2676" y="54"/>
      </p:cViewPr>
      <p:guideLst>
        <p:guide orient="horz" pos="2160"/>
        <p:guide pos="2880"/>
      </p:guideLst>
    </p:cSldViewPr>
  </p:slideViewPr>
  <p:notesTextViewPr>
    <p:cViewPr>
      <p:scale>
        <a:sx n="1" d="1"/>
        <a:sy n="1" d="1"/>
      </p:scale>
      <p:origin x="0" y="0"/>
    </p:cViewPr>
  </p:notesTextViewPr>
  <p:sorterViewPr>
    <p:cViewPr>
      <p:scale>
        <a:sx n="100" d="100"/>
        <a:sy n="100" d="100"/>
      </p:scale>
      <p:origin x="0" y="1446"/>
    </p:cViewPr>
  </p:sorterViewPr>
  <p:notesViewPr>
    <p:cSldViewPr snapToObjects="1">
      <p:cViewPr varScale="1">
        <p:scale>
          <a:sx n="86" d="100"/>
          <a:sy n="86" d="100"/>
        </p:scale>
        <p:origin x="3864" y="9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383" cy="469745"/>
          </a:xfrm>
          <a:prstGeom prst="rect">
            <a:avLst/>
          </a:prstGeom>
        </p:spPr>
        <p:txBody>
          <a:bodyPr vert="horz" lIns="94221" tIns="47111" rIns="94221" bIns="47111"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022487" y="0"/>
            <a:ext cx="3078383" cy="469745"/>
          </a:xfrm>
          <a:prstGeom prst="rect">
            <a:avLst/>
          </a:prstGeom>
        </p:spPr>
        <p:txBody>
          <a:bodyPr vert="horz" lIns="94221" tIns="47111" rIns="94221" bIns="47111"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3/3/2023</a:t>
            </a:fld>
            <a:endParaRPr lang="en-US"/>
          </a:p>
        </p:txBody>
      </p:sp>
      <p:sp>
        <p:nvSpPr>
          <p:cNvPr id="4" name="Footer Placeholder 3"/>
          <p:cNvSpPr>
            <a:spLocks noGrp="1"/>
          </p:cNvSpPr>
          <p:nvPr>
            <p:ph type="ftr" sz="quarter" idx="2"/>
          </p:nvPr>
        </p:nvSpPr>
        <p:spPr>
          <a:xfrm>
            <a:off x="2" y="8917127"/>
            <a:ext cx="3078383" cy="469745"/>
          </a:xfrm>
          <a:prstGeom prst="rect">
            <a:avLst/>
          </a:prstGeom>
        </p:spPr>
        <p:txBody>
          <a:bodyPr vert="horz" lIns="94221" tIns="47111" rIns="94221" bIns="47111"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022487" y="8917127"/>
            <a:ext cx="3078383" cy="469745"/>
          </a:xfrm>
          <a:prstGeom prst="rect">
            <a:avLst/>
          </a:prstGeom>
        </p:spPr>
        <p:txBody>
          <a:bodyPr vert="horz" lIns="94221" tIns="47111" rIns="94221" bIns="47111"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8383" cy="469745"/>
          </a:xfrm>
          <a:prstGeom prst="rect">
            <a:avLst/>
          </a:prstGeom>
        </p:spPr>
        <p:txBody>
          <a:bodyPr vert="horz" lIns="94221" tIns="47111" rIns="94221" bIns="47111"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022487" y="0"/>
            <a:ext cx="3078383" cy="469745"/>
          </a:xfrm>
          <a:prstGeom prst="rect">
            <a:avLst/>
          </a:prstGeom>
        </p:spPr>
        <p:txBody>
          <a:bodyPr vert="horz" lIns="94221" tIns="47111" rIns="94221" bIns="47111"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3/3/2023</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p:cNvSpPr>
            <a:spLocks noGrp="1"/>
          </p:cNvSpPr>
          <p:nvPr>
            <p:ph type="body" sz="quarter" idx="3"/>
          </p:nvPr>
        </p:nvSpPr>
        <p:spPr>
          <a:xfrm>
            <a:off x="710891" y="4460170"/>
            <a:ext cx="5680693" cy="4224494"/>
          </a:xfrm>
          <a:prstGeom prst="rect">
            <a:avLst/>
          </a:prstGeom>
        </p:spPr>
        <p:txBody>
          <a:bodyPr vert="horz" lIns="94221" tIns="47111" rIns="94221" bIns="4711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917127"/>
            <a:ext cx="3078383" cy="469745"/>
          </a:xfrm>
          <a:prstGeom prst="rect">
            <a:avLst/>
          </a:prstGeom>
        </p:spPr>
        <p:txBody>
          <a:bodyPr vert="horz" lIns="94221" tIns="47111" rIns="94221" bIns="47111"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2487" y="8917127"/>
            <a:ext cx="3078383" cy="469745"/>
          </a:xfrm>
          <a:prstGeom prst="rect">
            <a:avLst/>
          </a:prstGeom>
        </p:spPr>
        <p:txBody>
          <a:bodyPr vert="horz" lIns="94221" tIns="47111" rIns="94221" bIns="47111"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lnSpc>
                <a:spcPct val="150000"/>
              </a:lnSpc>
              <a:buFont typeface="Wingdings" panose="05000000000000000000" pitchFamily="2" charset="2"/>
              <a:buChar char="Ø"/>
            </a:pPr>
            <a:r>
              <a:rPr lang="en-US" dirty="0"/>
              <a:t>I</a:t>
            </a:r>
            <a:r>
              <a:rPr lang="en-US" baseline="0" dirty="0"/>
              <a:t> love specific plans!</a:t>
            </a:r>
          </a:p>
          <a:p>
            <a:pPr marL="173370" indent="-173370">
              <a:lnSpc>
                <a:spcPct val="150000"/>
              </a:lnSpc>
              <a:buFont typeface="Wingdings" panose="05000000000000000000" pitchFamily="2" charset="2"/>
              <a:buChar char="Ø"/>
            </a:pPr>
            <a:r>
              <a:rPr lang="en-US" baseline="0" dirty="0"/>
              <a:t>Going to walk through adoption of a specific plan and revitalization strategy; see the impacts of the plan </a:t>
            </a:r>
          </a:p>
          <a:p>
            <a:pPr marL="173370" indent="-173370">
              <a:lnSpc>
                <a:spcPct val="150000"/>
              </a:lnSpc>
              <a:buFont typeface="Wingdings" panose="05000000000000000000" pitchFamily="2" charset="2"/>
              <a:buChar char="Ø"/>
            </a:pPr>
            <a:r>
              <a:rPr lang="en-US" baseline="0" dirty="0"/>
              <a:t>Then applying that plan to a specific project and see what happens</a:t>
            </a:r>
          </a:p>
          <a:p>
            <a:pPr marL="173370" indent="-173370">
              <a:lnSpc>
                <a:spcPct val="150000"/>
              </a:lnSpc>
              <a:buFont typeface="Wingdings" panose="05000000000000000000" pitchFamily="2" charset="2"/>
              <a:buChar char="Ø"/>
            </a:pPr>
            <a:r>
              <a:rPr lang="en-US" dirty="0"/>
              <a:t>So, let’s start with how we adopted one of our specific plans in Livermore. </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a:t>
            </a:fld>
            <a:endParaRPr lang="en-US"/>
          </a:p>
        </p:txBody>
      </p:sp>
    </p:spTree>
    <p:extLst>
      <p:ext uri="{BB962C8B-B14F-4D97-AF65-F5344CB8AC3E}">
        <p14:creationId xmlns:p14="http://schemas.microsoft.com/office/powerpoint/2010/main" val="358300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10</a:t>
            </a:fld>
            <a:endParaRPr lang="en-US"/>
          </a:p>
        </p:txBody>
      </p:sp>
    </p:spTree>
    <p:extLst>
      <p:ext uri="{BB962C8B-B14F-4D97-AF65-F5344CB8AC3E}">
        <p14:creationId xmlns:p14="http://schemas.microsoft.com/office/powerpoint/2010/main" val="2590610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11</a:t>
            </a:fld>
            <a:endParaRPr lang="en-US"/>
          </a:p>
        </p:txBody>
      </p:sp>
    </p:spTree>
    <p:extLst>
      <p:ext uri="{BB962C8B-B14F-4D97-AF65-F5344CB8AC3E}">
        <p14:creationId xmlns:p14="http://schemas.microsoft.com/office/powerpoint/2010/main" val="1353133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12</a:t>
            </a:fld>
            <a:endParaRPr lang="en-US"/>
          </a:p>
        </p:txBody>
      </p:sp>
    </p:spTree>
    <p:extLst>
      <p:ext uri="{BB962C8B-B14F-4D97-AF65-F5344CB8AC3E}">
        <p14:creationId xmlns:p14="http://schemas.microsoft.com/office/powerpoint/2010/main" val="270904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led to private investment in Downtown</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13</a:t>
            </a:fld>
            <a:endParaRPr lang="en-US"/>
          </a:p>
        </p:txBody>
      </p:sp>
    </p:spTree>
    <p:extLst>
      <p:ext uri="{BB962C8B-B14F-4D97-AF65-F5344CB8AC3E}">
        <p14:creationId xmlns:p14="http://schemas.microsoft.com/office/powerpoint/2010/main" val="343435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14</a:t>
            </a:fld>
            <a:endParaRPr lang="en-US"/>
          </a:p>
        </p:txBody>
      </p:sp>
    </p:spTree>
    <p:extLst>
      <p:ext uri="{BB962C8B-B14F-4D97-AF65-F5344CB8AC3E}">
        <p14:creationId xmlns:p14="http://schemas.microsoft.com/office/powerpoint/2010/main" val="294716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15</a:t>
            </a:fld>
            <a:endParaRPr lang="en-US"/>
          </a:p>
        </p:txBody>
      </p:sp>
    </p:spTree>
    <p:extLst>
      <p:ext uri="{BB962C8B-B14F-4D97-AF65-F5344CB8AC3E}">
        <p14:creationId xmlns:p14="http://schemas.microsoft.com/office/powerpoint/2010/main" val="372556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sz="1600" dirty="0"/>
              <a:t>The adoption of the Specific Plan led to the implementation of several coordinated public sector an private sector projects.  </a:t>
            </a:r>
          </a:p>
          <a:p>
            <a:pPr marL="173370" indent="-173370">
              <a:buFont typeface="Wingdings" panose="05000000000000000000" pitchFamily="2" charset="2"/>
              <a:buChar char="Ø"/>
            </a:pPr>
            <a:endParaRPr lang="en-US" sz="1600" dirty="0"/>
          </a:p>
          <a:p>
            <a:pPr marL="173370" indent="-173370">
              <a:buFont typeface="Wingdings" panose="05000000000000000000" pitchFamily="2" charset="2"/>
              <a:buChar char="Ø"/>
            </a:pPr>
            <a:r>
              <a:rPr lang="en-US" sz="1600" dirty="0"/>
              <a:t>So the slide shows a sketch of a development and the completed building. </a:t>
            </a:r>
          </a:p>
          <a:p>
            <a:pPr marL="173370" indent="-173370">
              <a:buFont typeface="Wingdings" panose="05000000000000000000" pitchFamily="2" charset="2"/>
              <a:buChar char="Ø"/>
            </a:pPr>
            <a:endParaRPr lang="en-US" sz="1600" dirty="0"/>
          </a:p>
          <a:p>
            <a:pPr marL="173370" indent="-173370">
              <a:buFont typeface="Wingdings" panose="05000000000000000000" pitchFamily="2" charset="2"/>
              <a:buChar char="Ø"/>
            </a:pPr>
            <a:r>
              <a:rPr lang="en-US" sz="1600" dirty="0"/>
              <a:t>How do you make sure the Community gets what is promised?</a:t>
            </a:r>
          </a:p>
          <a:p>
            <a:pPr marL="173370" indent="-173370">
              <a:buFont typeface="Wingdings" panose="05000000000000000000" pitchFamily="2" charset="2"/>
              <a:buChar char="Ø"/>
            </a:pPr>
            <a:endParaRPr lang="en-US" sz="1600" dirty="0"/>
          </a:p>
          <a:p>
            <a:pPr marL="635691" lvl="1" indent="-173370">
              <a:buFont typeface="Wingdings" panose="05000000000000000000" pitchFamily="2" charset="2"/>
              <a:buChar char="v"/>
            </a:pPr>
            <a:r>
              <a:rPr lang="en-US" sz="1600" dirty="0"/>
              <a:t>By having clear, enforceable Design Standards.</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16</a:t>
            </a:fld>
            <a:endParaRPr lang="en-US"/>
          </a:p>
        </p:txBody>
      </p:sp>
    </p:spTree>
    <p:extLst>
      <p:ext uri="{BB962C8B-B14F-4D97-AF65-F5344CB8AC3E}">
        <p14:creationId xmlns:p14="http://schemas.microsoft.com/office/powerpoint/2010/main" val="315017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sz="1600" dirty="0"/>
              <a:t>In the Implementation Process, the role of the Commission shifts to acting in a Quasi-judicial capacity – applying the rules to evaluate a project.</a:t>
            </a:r>
          </a:p>
          <a:p>
            <a:pPr marL="173370" indent="-173370">
              <a:buFont typeface="Wingdings" panose="05000000000000000000" pitchFamily="2" charset="2"/>
              <a:buChar char="Ø"/>
            </a:pPr>
            <a:endParaRPr lang="en-US" sz="1600" dirty="0"/>
          </a:p>
          <a:p>
            <a:pPr marL="173370" indent="-173370">
              <a:buFont typeface="Wingdings" panose="05000000000000000000" pitchFamily="2" charset="2"/>
              <a:buChar char="Ø"/>
            </a:pPr>
            <a:r>
              <a:rPr lang="en-US" sz="1600" dirty="0"/>
              <a:t>So how do we evaluate projects?</a:t>
            </a:r>
          </a:p>
          <a:p>
            <a:pPr marL="635691" lvl="1" indent="-173370">
              <a:buFont typeface="Wingdings" panose="05000000000000000000" pitchFamily="2" charset="2"/>
              <a:buChar char="v"/>
            </a:pPr>
            <a:endParaRPr lang="en-US" sz="1600" dirty="0"/>
          </a:p>
          <a:p>
            <a:pPr marL="635691" lvl="1" indent="-173370">
              <a:buFont typeface="Wingdings" panose="05000000000000000000" pitchFamily="2" charset="2"/>
              <a:buChar char="v"/>
            </a:pPr>
            <a:r>
              <a:rPr lang="en-US" sz="1600" dirty="0"/>
              <a:t>It starts with the Design Standards</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17</a:t>
            </a:fld>
            <a:endParaRPr lang="en-US"/>
          </a:p>
        </p:txBody>
      </p:sp>
    </p:spTree>
    <p:extLst>
      <p:ext uri="{BB962C8B-B14F-4D97-AF65-F5344CB8AC3E}">
        <p14:creationId xmlns:p14="http://schemas.microsoft.com/office/powerpoint/2010/main" val="375518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21">
              <a:defRPr/>
            </a:pPr>
            <a:r>
              <a:rPr lang="en-US" sz="1600" dirty="0"/>
              <a:t>So next we are going to walk through a project approval</a:t>
            </a:r>
          </a:p>
          <a:p>
            <a:endParaRPr lang="en-US" sz="1600" dirty="0"/>
          </a:p>
          <a:p>
            <a:r>
              <a:rPr lang="en-US" sz="1600" b="1" dirty="0"/>
              <a:t>Intent</a:t>
            </a:r>
            <a:r>
              <a:rPr lang="en-US" sz="1600" dirty="0"/>
              <a:t>:  On left side</a:t>
            </a:r>
          </a:p>
          <a:p>
            <a:endParaRPr lang="en-US" sz="1600" dirty="0"/>
          </a:p>
          <a:p>
            <a:r>
              <a:rPr lang="en-US" sz="1600" b="1" dirty="0"/>
              <a:t>Standards</a:t>
            </a:r>
            <a:r>
              <a:rPr lang="en-US" sz="1600" dirty="0"/>
              <a:t>:  Required, measurable</a:t>
            </a:r>
          </a:p>
          <a:p>
            <a:endParaRPr lang="en-US" sz="1600" b="1" dirty="0"/>
          </a:p>
          <a:p>
            <a:r>
              <a:rPr lang="en-US" sz="1600" b="1" dirty="0"/>
              <a:t>Guidelines</a:t>
            </a:r>
            <a:r>
              <a:rPr lang="en-US" sz="1600" dirty="0"/>
              <a:t>:  Nice to have and flexible based on the situation.  Use Intent to clarify how to apply Guidelines</a:t>
            </a:r>
          </a:p>
          <a:p>
            <a:endParaRPr lang="en-US" sz="1600" dirty="0"/>
          </a:p>
          <a:p>
            <a:r>
              <a:rPr lang="en-US" sz="1600" dirty="0"/>
              <a:t>Notice the 3</a:t>
            </a:r>
            <a:r>
              <a:rPr lang="en-US" sz="1600" baseline="30000" dirty="0"/>
              <a:t>rd</a:t>
            </a:r>
            <a:r>
              <a:rPr lang="en-US" sz="1600" dirty="0"/>
              <a:t> standards about street-facing facades.</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18</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Here is a typical Planning Commission Staff Report for a project in Livermore.</a:t>
            </a:r>
          </a:p>
          <a:p>
            <a:endParaRPr lang="en-US" sz="1600" dirty="0"/>
          </a:p>
          <a:p>
            <a:r>
              <a:rPr lang="en-US" sz="1600" dirty="0"/>
              <a:t>Explain Sections.</a:t>
            </a:r>
          </a:p>
          <a:p>
            <a:endParaRPr lang="en-US" sz="16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19</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a:t>
            </a:fld>
            <a:endParaRPr lang="en-US"/>
          </a:p>
        </p:txBody>
      </p:sp>
    </p:spTree>
    <p:extLst>
      <p:ext uri="{BB962C8B-B14F-4D97-AF65-F5344CB8AC3E}">
        <p14:creationId xmlns:p14="http://schemas.microsoft.com/office/powerpoint/2010/main" val="4065032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20</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21</a:t>
            </a:fld>
            <a:endParaRPr lang="en-US"/>
          </a:p>
        </p:txBody>
      </p:sp>
    </p:spTree>
    <p:extLst>
      <p:ext uri="{BB962C8B-B14F-4D97-AF65-F5344CB8AC3E}">
        <p14:creationId xmlns:p14="http://schemas.microsoft.com/office/powerpoint/2010/main" val="3608276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22</a:t>
            </a:fld>
            <a:endParaRPr lang="en-US"/>
          </a:p>
        </p:txBody>
      </p:sp>
    </p:spTree>
    <p:extLst>
      <p:ext uri="{BB962C8B-B14F-4D97-AF65-F5344CB8AC3E}">
        <p14:creationId xmlns:p14="http://schemas.microsoft.com/office/powerpoint/2010/main" val="2366751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23</a:t>
            </a:fld>
            <a:endParaRPr lang="en-US"/>
          </a:p>
        </p:txBody>
      </p:sp>
    </p:spTree>
    <p:extLst>
      <p:ext uri="{BB962C8B-B14F-4D97-AF65-F5344CB8AC3E}">
        <p14:creationId xmlns:p14="http://schemas.microsoft.com/office/powerpoint/2010/main" val="224910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24</a:t>
            </a:fld>
            <a:endParaRPr lang="en-US"/>
          </a:p>
        </p:txBody>
      </p:sp>
    </p:spTree>
    <p:extLst>
      <p:ext uri="{BB962C8B-B14F-4D97-AF65-F5344CB8AC3E}">
        <p14:creationId xmlns:p14="http://schemas.microsoft.com/office/powerpoint/2010/main" val="1541395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project is located in Subareas 1 and 2 of the Downtown Core area of the Downtown Specific Plan. </a:t>
            </a:r>
          </a:p>
          <a:p>
            <a:pPr lvl="0"/>
            <a:r>
              <a:rPr lang="en-US" dirty="0"/>
              <a:t>The Downtown Specific Plan intends for the core to be the heart of Livermore – a lively and densely developed mixed-use core.</a:t>
            </a:r>
          </a:p>
          <a:p>
            <a:pPr lvl="0"/>
            <a:endParaRPr lang="en-US" dirty="0"/>
          </a:p>
          <a:p>
            <a:pPr lvl="0"/>
            <a:r>
              <a:rPr lang="en-US" dirty="0"/>
              <a:t>Subarea 1 applies to development along First Street and requires mixed-use development at heights up to three stories.</a:t>
            </a:r>
          </a:p>
          <a:p>
            <a:pPr lvl="0"/>
            <a:r>
              <a:rPr lang="en-US" dirty="0"/>
              <a:t>Subarea 2 fronts Railroad Avenue and allows heights up to four stories. </a:t>
            </a:r>
          </a:p>
          <a:p>
            <a:pPr lvl="0"/>
            <a:r>
              <a:rPr lang="en-US" dirty="0"/>
              <a:t>Both subareas permit densities up to 55 units per acre </a:t>
            </a:r>
          </a:p>
          <a:p>
            <a:pPr lvl="0"/>
            <a:endParaRPr lang="en-US" dirty="0"/>
          </a:p>
          <a:p>
            <a:pPr lvl="0"/>
            <a:r>
              <a:rPr lang="en-US" dirty="0"/>
              <a:t>The applicant has designed the project to fully meet the land use and development standards of the Specific Plan. This includes building setbacks that clearly define the public street edge yet buffer the building edge, building heights that are lower than the maximums allowed, and public and private open space that meets the required standard onsite. </a:t>
            </a:r>
          </a:p>
          <a:p>
            <a:endParaRPr lang="en-US"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25</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12">
              <a:defRPr/>
            </a:pPr>
            <a:r>
              <a:rPr lang="en-US" dirty="0"/>
              <a:t>On January 30th, the City Council adopted key elements of a redevelopment plan for the former Lucky’s site immediately east of the site. </a:t>
            </a:r>
          </a:p>
          <a:p>
            <a:pPr defTabSz="924412">
              <a:defRPr/>
            </a:pPr>
            <a:r>
              <a:rPr lang="en-US" dirty="0"/>
              <a:t>This slide illustrates the conceptual site plan for the redevelopment. </a:t>
            </a:r>
          </a:p>
          <a:p>
            <a:pPr defTabSz="924412">
              <a:defRPr/>
            </a:pPr>
            <a:endParaRPr lang="en-US" dirty="0"/>
          </a:p>
          <a:p>
            <a:pPr defTabSz="924412">
              <a:defRPr/>
            </a:pPr>
            <a:r>
              <a:rPr lang="en-US" dirty="0"/>
              <a:t>Some of the key elements include an east-west</a:t>
            </a:r>
            <a:r>
              <a:rPr lang="en-US" baseline="0" dirty="0"/>
              <a:t> street</a:t>
            </a:r>
            <a:r>
              <a:rPr lang="en-US" dirty="0"/>
              <a:t> and an adjacent tree-lined pedestrian spine, which will align with a</a:t>
            </a:r>
            <a:r>
              <a:rPr lang="en-US" baseline="0" dirty="0"/>
              <a:t> courtyard on the Legacy site</a:t>
            </a:r>
            <a:r>
              <a:rPr lang="en-US" dirty="0"/>
              <a:t>.</a:t>
            </a:r>
          </a:p>
          <a:p>
            <a:pPr defTabSz="924412">
              <a:defRPr/>
            </a:pPr>
            <a:endParaRPr lang="en-US" dirty="0"/>
          </a:p>
          <a:p>
            <a:pPr defTabSz="924412">
              <a:defRPr/>
            </a:pPr>
            <a:r>
              <a:rPr lang="en-US" dirty="0"/>
              <a:t>On the western half of the site, the plan anticipates multi-family workforce housing and a multi-level parking structure.</a:t>
            </a:r>
          </a:p>
          <a:p>
            <a:pPr defTabSz="924412">
              <a:defRPr/>
            </a:pPr>
            <a:endParaRPr lang="en-US" dirty="0"/>
          </a:p>
          <a:p>
            <a:pPr defTabSz="924412">
              <a:defRPr/>
            </a:pPr>
            <a:r>
              <a:rPr lang="en-US" dirty="0"/>
              <a:t>The housing will range from three to four stories and the parking structure will be four stories, creating a logical transition to the three to four-story Legacy development. </a:t>
            </a:r>
          </a:p>
          <a:p>
            <a:pPr defTabSz="924412">
              <a:defRPr/>
            </a:pPr>
            <a:endParaRPr lang="en-US" dirty="0"/>
          </a:p>
          <a:p>
            <a:pPr lvl="0"/>
            <a:endParaRPr lang="en-US" dirty="0"/>
          </a:p>
          <a:p>
            <a:pPr lvl="0"/>
            <a:r>
              <a:rPr lang="en-US" dirty="0"/>
              <a:t>The conceptual residential massing interfaces well with the Legacy project. The height of the buildings also will be compatible. </a:t>
            </a:r>
          </a:p>
          <a:p>
            <a:pPr lvl="0"/>
            <a:endParaRPr kumimoji="1" lang="en-US" baseline="0" dirty="0">
              <a:latin typeface="Times New Roman" pitchFamily="18" charset="0"/>
            </a:endParaRPr>
          </a:p>
          <a:p>
            <a:pPr lvl="0"/>
            <a:endParaRPr kumimoji="1" lang="en-US"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26</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kumimoji="1" lang="en-US" sz="1800"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27</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kumimoji="1" lang="en-US" sz="1600"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28</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kumimoji="1" lang="en-US" sz="1600"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29</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Five public workshops were conducted in 2002 and 2003</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3</a:t>
            </a:fld>
            <a:endParaRPr lang="en-US"/>
          </a:p>
        </p:txBody>
      </p:sp>
    </p:spTree>
    <p:extLst>
      <p:ext uri="{BB962C8B-B14F-4D97-AF65-F5344CB8AC3E}">
        <p14:creationId xmlns:p14="http://schemas.microsoft.com/office/powerpoint/2010/main" val="2407893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230188"/>
            <a:ext cx="3502025" cy="2627312"/>
          </a:xfrm>
        </p:spPr>
      </p:sp>
      <p:sp>
        <p:nvSpPr>
          <p:cNvPr id="3" name="Notes Placeholder 2"/>
          <p:cNvSpPr>
            <a:spLocks noGrp="1"/>
          </p:cNvSpPr>
          <p:nvPr>
            <p:ph type="body" idx="1"/>
          </p:nvPr>
        </p:nvSpPr>
        <p:spPr>
          <a:xfrm>
            <a:off x="473500" y="3001234"/>
            <a:ext cx="6233752" cy="6079422"/>
          </a:xfrm>
        </p:spPr>
        <p:txBody>
          <a:bodyPr/>
          <a:lstStyle/>
          <a:p>
            <a:pPr defTabSz="924641" eaLnBrk="1" hangingPunct="1"/>
            <a:endParaRPr kumimoji="1" lang="en-US" sz="1600" dirty="0">
              <a:latin typeface="Times New Roman" pitchFamily="18" charset="0"/>
            </a:endParaRP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30</a:t>
            </a:fld>
            <a:endParaRPr lang="en-US"/>
          </a:p>
        </p:txBody>
      </p:sp>
    </p:spTree>
    <p:extLst>
      <p:ext uri="{BB962C8B-B14F-4D97-AF65-F5344CB8AC3E}">
        <p14:creationId xmlns:p14="http://schemas.microsoft.com/office/powerpoint/2010/main" val="266033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4</a:t>
            </a:fld>
            <a:endParaRPr lang="en-US"/>
          </a:p>
        </p:txBody>
      </p:sp>
    </p:spTree>
    <p:extLst>
      <p:ext uri="{BB962C8B-B14F-4D97-AF65-F5344CB8AC3E}">
        <p14:creationId xmlns:p14="http://schemas.microsoft.com/office/powerpoint/2010/main" val="3402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 Specific Plan is defined in State Law but NOT required.</a:t>
            </a:r>
          </a:p>
          <a:p>
            <a:endParaRPr lang="en-US" sz="1600" dirty="0"/>
          </a:p>
          <a:p>
            <a:r>
              <a:rPr lang="en-US" sz="1600" dirty="0"/>
              <a:t>Usually a neighborhood or segment of community rather that the entire community</a:t>
            </a:r>
          </a:p>
          <a:p>
            <a:endParaRPr lang="en-US" sz="1600" dirty="0"/>
          </a:p>
          <a:p>
            <a:r>
              <a:rPr lang="en-US" sz="1600" dirty="0"/>
              <a:t>Can include features of a General Plan, Zoning Ordinance, design guidelines, infrastructure standards and financing.</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5</a:t>
            </a:fld>
            <a:endParaRPr lang="en-US"/>
          </a:p>
        </p:txBody>
      </p:sp>
    </p:spTree>
    <p:extLst>
      <p:ext uri="{BB962C8B-B14F-4D97-AF65-F5344CB8AC3E}">
        <p14:creationId xmlns:p14="http://schemas.microsoft.com/office/powerpoint/2010/main" val="158678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Public Utilities and Infrastructure</a:t>
            </a:r>
          </a:p>
          <a:p>
            <a:endParaRPr lang="en-US" sz="1600" dirty="0"/>
          </a:p>
          <a:p>
            <a:r>
              <a:rPr lang="en-US" sz="1600" dirty="0"/>
              <a:t>In Livermore that included improvements to First Street as a catalyst to private development</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6</a:t>
            </a:fld>
            <a:endParaRPr lang="en-US"/>
          </a:p>
        </p:txBody>
      </p:sp>
    </p:spTree>
    <p:extLst>
      <p:ext uri="{BB962C8B-B14F-4D97-AF65-F5344CB8AC3E}">
        <p14:creationId xmlns:p14="http://schemas.microsoft.com/office/powerpoint/2010/main" val="136986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7</a:t>
            </a:fld>
            <a:endParaRPr lang="en-US"/>
          </a:p>
        </p:txBody>
      </p:sp>
    </p:spTree>
    <p:extLst>
      <p:ext uri="{BB962C8B-B14F-4D97-AF65-F5344CB8AC3E}">
        <p14:creationId xmlns:p14="http://schemas.microsoft.com/office/powerpoint/2010/main" val="84837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Wingdings" panose="05000000000000000000" pitchFamily="2" charset="2"/>
              <a:buChar char="Ø"/>
            </a:pPr>
            <a:r>
              <a:rPr lang="en-US" sz="1600" dirty="0"/>
              <a:t>The Downtown Specific Plan was adopted in February 2004</a:t>
            </a:r>
          </a:p>
          <a:p>
            <a:pPr marL="173370" indent="-173370">
              <a:buFont typeface="Wingdings" panose="05000000000000000000" pitchFamily="2" charset="2"/>
              <a:buChar char="Ø"/>
            </a:pPr>
            <a:endParaRPr lang="en-US" sz="1600" dirty="0"/>
          </a:p>
          <a:p>
            <a:pPr marL="173370" indent="-173370">
              <a:buFont typeface="Wingdings" panose="05000000000000000000" pitchFamily="2" charset="2"/>
              <a:buChar char="Ø"/>
            </a:pPr>
            <a:r>
              <a:rPr lang="en-US" sz="1600" dirty="0"/>
              <a:t>What is the role of the Planning Commission during adoption?  </a:t>
            </a:r>
          </a:p>
          <a:p>
            <a:pPr marL="173370" indent="-173370">
              <a:buFont typeface="Wingdings" panose="05000000000000000000" pitchFamily="2" charset="2"/>
              <a:buChar char="Ø"/>
            </a:pPr>
            <a:endParaRPr lang="en-US" sz="1600" dirty="0"/>
          </a:p>
          <a:p>
            <a:pPr marL="635691" lvl="1" indent="-173370">
              <a:buFont typeface="Wingdings" panose="05000000000000000000" pitchFamily="2" charset="2"/>
              <a:buChar char="v"/>
            </a:pPr>
            <a:r>
              <a:rPr lang="en-US" sz="1600" dirty="0"/>
              <a:t>To help make sure that the vision identified during the public workshop process is captured in the document and that the Commission understands how that Vision will be implemented.</a:t>
            </a:r>
          </a:p>
          <a:p>
            <a:pPr marL="173370" indent="-173370">
              <a:buFont typeface="Wingdings" panose="05000000000000000000" pitchFamily="2" charset="2"/>
              <a:buChar char="Ø"/>
            </a:pPr>
            <a:endParaRPr lang="en-US" sz="1600" dirty="0"/>
          </a:p>
          <a:p>
            <a:pPr marL="173370" indent="-173370">
              <a:buFont typeface="Wingdings" panose="05000000000000000000" pitchFamily="2" charset="2"/>
              <a:buChar char="Ø"/>
            </a:pPr>
            <a:r>
              <a:rPr lang="en-US" sz="1600" dirty="0"/>
              <a:t>This role is legislative and the Commission/Council has broad authority in this process.</a:t>
            </a:r>
          </a:p>
          <a:p>
            <a:pPr marL="173370" indent="-173370">
              <a:buFont typeface="Wingdings" panose="05000000000000000000" pitchFamily="2" charset="2"/>
              <a:buChar char="Ø"/>
            </a:pPr>
            <a:r>
              <a:rPr lang="en-US" sz="1600" dirty="0"/>
              <a:t>How we will look at some before and after.</a:t>
            </a:r>
          </a:p>
          <a:p>
            <a:endParaRPr lang="en-US" sz="1600" dirty="0"/>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8</a:t>
            </a:fld>
            <a:endParaRPr lang="en-US"/>
          </a:p>
        </p:txBody>
      </p:sp>
    </p:spTree>
    <p:extLst>
      <p:ext uri="{BB962C8B-B14F-4D97-AF65-F5344CB8AC3E}">
        <p14:creationId xmlns:p14="http://schemas.microsoft.com/office/powerpoint/2010/main" val="345234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first project was to redevelop First Street (previously State Route 84)</a:t>
            </a:r>
          </a:p>
        </p:txBody>
      </p:sp>
      <p:sp>
        <p:nvSpPr>
          <p:cNvPr id="4" name="Slide Number Placeholder 3"/>
          <p:cNvSpPr>
            <a:spLocks noGrp="1"/>
          </p:cNvSpPr>
          <p:nvPr>
            <p:ph type="sldNum" sz="quarter" idx="10"/>
          </p:nvPr>
        </p:nvSpPr>
        <p:spPr/>
        <p:txBody>
          <a:bodyPr/>
          <a:lstStyle/>
          <a:p>
            <a:pPr>
              <a:defRPr/>
            </a:pPr>
            <a:fld id="{D31C2452-42DF-4257-A78A-D80D2F2B5786}" type="slidenum">
              <a:rPr lang="en-US" smtClean="0"/>
              <a:pPr>
                <a:defRPr/>
              </a:pPr>
              <a:t>9</a:t>
            </a:fld>
            <a:endParaRPr lang="en-US"/>
          </a:p>
        </p:txBody>
      </p:sp>
    </p:spTree>
    <p:extLst>
      <p:ext uri="{BB962C8B-B14F-4D97-AF65-F5344CB8AC3E}">
        <p14:creationId xmlns:p14="http://schemas.microsoft.com/office/powerpoint/2010/main" val="1528988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Standard Title and Content">
    <p:spTree>
      <p:nvGrpSpPr>
        <p:cNvPr id="1" name=""/>
        <p:cNvGrpSpPr/>
        <p:nvPr/>
      </p:nvGrpSpPr>
      <p:grpSpPr>
        <a:xfrm>
          <a:off x="0" y="0"/>
          <a:ext cx="0" cy="0"/>
          <a:chOff x="0" y="0"/>
          <a:chExt cx="0" cy="0"/>
        </a:xfrm>
      </p:grpSpPr>
      <p:pic>
        <p:nvPicPr>
          <p:cNvPr id="2050" name="Picture 2" descr="C:\Users\greddy\Desktop\Untitled-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28799"/>
            <a:ext cx="5043735" cy="5032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reddy\Desktop\PlaceWorks_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6175" y="2808288"/>
            <a:ext cx="6851650" cy="1239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34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929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6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929F"/>
        </a:solidFill>
        <a:effectLst/>
      </p:bgPr>
    </p:bg>
    <p:spTree>
      <p:nvGrpSpPr>
        <p:cNvPr id="1" name=""/>
        <p:cNvGrpSpPr/>
        <p:nvPr/>
      </p:nvGrpSpPr>
      <p:grpSpPr>
        <a:xfrm>
          <a:off x="0" y="0"/>
          <a:ext cx="0" cy="0"/>
          <a:chOff x="0" y="0"/>
          <a:chExt cx="0" cy="0"/>
        </a:xfrm>
      </p:grpSpPr>
      <p:pic>
        <p:nvPicPr>
          <p:cNvPr id="8" name="Picture 3" descr="C:\Users\greddy\Desktop\PlaceWorks_Logo_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381000"/>
            <a:ext cx="3697287" cy="66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andar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5"/>
            <a:ext cx="8229600" cy="503026"/>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457200" y="1201737"/>
            <a:ext cx="8229600" cy="4741863"/>
          </a:xfrm>
          <a:prstGeom prst="rect">
            <a:avLst/>
          </a:prstGeom>
        </p:spPr>
        <p:txBody>
          <a:bodyPr/>
          <a:lstStyle>
            <a:lvl1pPr>
              <a:buClr>
                <a:srgbClr val="00929F"/>
              </a:buClr>
              <a:defRPr b="1">
                <a:latin typeface="Calibri" panose="020F0502020204030204" pitchFamily="34" charset="0"/>
              </a:defRPr>
            </a:lvl1pPr>
            <a:lvl2pPr marL="687388" indent="-225425">
              <a:buClr>
                <a:srgbClr val="00929F"/>
              </a:buClr>
              <a:defRPr sz="2000">
                <a:latin typeface="Calibri" panose="020F0502020204030204" pitchFamily="34" charset="0"/>
              </a:defRPr>
            </a:lvl2pPr>
            <a:lvl3pPr marL="1143000" indent="-228600">
              <a:buClr>
                <a:srgbClr val="00929F"/>
              </a:buClr>
              <a:buFont typeface="Wingdings" panose="05000000000000000000" pitchFamily="2" charset="2"/>
              <a:buChar char="§"/>
              <a:defRPr sz="1800">
                <a:latin typeface="Calibri Light" panose="020F0302020204030204" pitchFamily="34" charset="0"/>
              </a:defRPr>
            </a:lvl3pPr>
            <a:lvl4pPr marL="1600200" indent="-228600">
              <a:buClr>
                <a:srgbClr val="00929F"/>
              </a:buClr>
              <a:buFont typeface="Courier New" panose="02070309020205020404" pitchFamily="49" charset="0"/>
              <a:buChar char="o"/>
              <a:defRPr sz="1800">
                <a:latin typeface="Calibri Light" panose="020F0302020204030204" pitchFamily="34" charset="0"/>
              </a:defRPr>
            </a:lvl4pPr>
            <a:lvl5pPr marL="2057400" indent="-228600">
              <a:buClr>
                <a:srgbClr val="00929F"/>
              </a:buClr>
              <a:buFont typeface="Wingdings" panose="05000000000000000000" pitchFamily="2" charset="2"/>
              <a:buChar char="§"/>
              <a:defRPr sz="1800">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073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Title and Content">
    <p:spTree>
      <p:nvGrpSpPr>
        <p:cNvPr id="1" name=""/>
        <p:cNvGrpSpPr/>
        <p:nvPr/>
      </p:nvGrpSpPr>
      <p:grpSpPr>
        <a:xfrm>
          <a:off x="0" y="0"/>
          <a:ext cx="0" cy="0"/>
          <a:chOff x="0" y="0"/>
          <a:chExt cx="0" cy="0"/>
        </a:xfrm>
      </p:grpSpPr>
      <p:sp>
        <p:nvSpPr>
          <p:cNvPr id="3" name="Rectangle 2"/>
          <p:cNvSpPr/>
          <p:nvPr userDrawn="1"/>
        </p:nvSpPr>
        <p:spPr>
          <a:xfrm>
            <a:off x="0" y="6248400"/>
            <a:ext cx="9144000" cy="609600"/>
          </a:xfrm>
          <a:prstGeom prst="rect">
            <a:avLst/>
          </a:prstGeom>
          <a:solidFill>
            <a:srgbClr val="0092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27035"/>
            <a:ext cx="8229600" cy="503026"/>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457200" y="1201737"/>
            <a:ext cx="8229600" cy="4741863"/>
          </a:xfrm>
          <a:prstGeom prst="rect">
            <a:avLst/>
          </a:prstGeom>
        </p:spPr>
        <p:txBody>
          <a:bodyPr/>
          <a:lstStyle>
            <a:lvl1pPr>
              <a:lnSpc>
                <a:spcPct val="100000"/>
              </a:lnSpc>
              <a:spcBef>
                <a:spcPts val="1200"/>
              </a:spcBef>
              <a:buClr>
                <a:srgbClr val="00929F"/>
              </a:buClr>
              <a:defRPr b="1">
                <a:latin typeface="Calibri" panose="020F0502020204030204" pitchFamily="34" charset="0"/>
              </a:defRPr>
            </a:lvl1pPr>
            <a:lvl2pPr marL="687388" indent="-225425">
              <a:spcBef>
                <a:spcPts val="600"/>
              </a:spcBef>
              <a:spcAft>
                <a:spcPts val="600"/>
              </a:spcAft>
              <a:buClr>
                <a:srgbClr val="00929F"/>
              </a:buClr>
              <a:defRPr sz="2000">
                <a:latin typeface="Calibri" panose="020F0502020204030204" pitchFamily="34" charset="0"/>
              </a:defRPr>
            </a:lvl2pPr>
            <a:lvl3pPr marL="1143000" indent="-228600">
              <a:spcAft>
                <a:spcPts val="600"/>
              </a:spcAft>
              <a:buClr>
                <a:srgbClr val="00929F"/>
              </a:buClr>
              <a:buFont typeface="Wingdings" panose="05000000000000000000" pitchFamily="2" charset="2"/>
              <a:buChar char="§"/>
              <a:defRPr sz="1800">
                <a:latin typeface="Calibri Light" panose="020F0302020204030204" pitchFamily="34" charset="0"/>
              </a:defRPr>
            </a:lvl3pPr>
            <a:lvl4pPr marL="1600200" indent="-228600">
              <a:buClr>
                <a:srgbClr val="00929F"/>
              </a:buClr>
              <a:buFont typeface="Courier New" panose="02070309020205020404" pitchFamily="49" charset="0"/>
              <a:buChar char="o"/>
              <a:defRPr sz="1800">
                <a:latin typeface="Calibri Light" panose="020F0302020204030204" pitchFamily="34" charset="0"/>
              </a:defRPr>
            </a:lvl4pPr>
            <a:lvl5pPr marL="2057400" indent="-228600">
              <a:buClr>
                <a:srgbClr val="00929F"/>
              </a:buClr>
              <a:buFont typeface="Wingdings" panose="05000000000000000000" pitchFamily="2" charset="2"/>
              <a:buChar char="§"/>
              <a:defRPr sz="1800">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6019800" y="6383923"/>
            <a:ext cx="3124200" cy="338554"/>
          </a:xfrm>
          <a:prstGeom prst="rect">
            <a:avLst/>
          </a:prstGeom>
        </p:spPr>
        <p:txBody>
          <a:bodyPr wrap="square" rIns="365760" anchor="ctr" anchorCtr="0">
            <a:spAutoFit/>
          </a:bodyPr>
          <a:lstStyle/>
          <a:p>
            <a:pPr algn="r"/>
            <a:r>
              <a:rPr lang="en-US" sz="1600" b="1" i="1" dirty="0">
                <a:solidFill>
                  <a:schemeClr val="bg1"/>
                </a:solidFill>
                <a:latin typeface="+mj-lt"/>
              </a:rPr>
              <a:t>Planning Commission 101</a:t>
            </a:r>
          </a:p>
        </p:txBody>
      </p:sp>
      <p:sp>
        <p:nvSpPr>
          <p:cNvPr id="8" name="Rectangle 7"/>
          <p:cNvSpPr/>
          <p:nvPr userDrawn="1"/>
        </p:nvSpPr>
        <p:spPr>
          <a:xfrm>
            <a:off x="0" y="6399311"/>
            <a:ext cx="5715000" cy="307777"/>
          </a:xfrm>
          <a:prstGeom prst="rect">
            <a:avLst/>
          </a:prstGeom>
        </p:spPr>
        <p:txBody>
          <a:bodyPr wrap="square" lIns="365760" anchor="ctr" anchorCtr="0">
            <a:spAutoFit/>
          </a:bodyPr>
          <a:lstStyle/>
          <a:p>
            <a:pPr algn="l"/>
            <a:r>
              <a:rPr lang="en-US" sz="1400" b="1" i="0" dirty="0">
                <a:solidFill>
                  <a:schemeClr val="bg1"/>
                </a:solidFill>
                <a:latin typeface="+mj-lt"/>
              </a:rPr>
              <a:t>League of Cities 2018: </a:t>
            </a:r>
            <a:r>
              <a:rPr lang="en-US" sz="1400" b="0" i="0" dirty="0">
                <a:solidFill>
                  <a:schemeClr val="bg1"/>
                </a:solidFill>
                <a:latin typeface="+mj-lt"/>
              </a:rPr>
              <a:t>Planning Commissioners’ Academy </a:t>
            </a:r>
          </a:p>
        </p:txBody>
      </p:sp>
    </p:spTree>
    <p:extLst>
      <p:ext uri="{BB962C8B-B14F-4D97-AF65-F5344CB8AC3E}">
        <p14:creationId xmlns:p14="http://schemas.microsoft.com/office/powerpoint/2010/main" val="406996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Main Title">
    <p:bg>
      <p:bgPr>
        <a:solidFill>
          <a:srgbClr val="A9B23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50" y="3352190"/>
            <a:ext cx="8229600" cy="3246515"/>
          </a:xfrm>
          <a:prstGeom prst="rect">
            <a:avLst/>
          </a:prstGeom>
        </p:spPr>
        <p:txBody>
          <a:bodyPr anchor="b"/>
          <a:lstStyle>
            <a:lvl1pPr>
              <a:defRPr sz="9600" b="0" spc="-300" baseline="0">
                <a:solidFill>
                  <a:schemeClr val="bg1"/>
                </a:solidFill>
                <a:latin typeface="Century Gothic" panose="020B0502020202020204" pitchFamily="34" charset="0"/>
                <a:cs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469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ondary Title">
    <p:bg>
      <p:bgPr>
        <a:solidFill>
          <a:srgbClr val="00929F"/>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47450" y="3352190"/>
            <a:ext cx="8229600" cy="3246515"/>
          </a:xfrm>
          <a:prstGeom prst="rect">
            <a:avLst/>
          </a:prstGeom>
        </p:spPr>
        <p:txBody>
          <a:bodyPr anchor="b"/>
          <a:lstStyle>
            <a:lvl1pPr>
              <a:defRPr sz="9600" b="0" spc="-300" baseline="0">
                <a:solidFill>
                  <a:schemeClr val="bg1"/>
                </a:solidFill>
                <a:latin typeface="Century Gothic" panose="020B0502020202020204" pitchFamily="34" charset="0"/>
                <a:cs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7647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mon Title">
    <p:bg>
      <p:bgPr>
        <a:solidFill>
          <a:srgbClr val="004A6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47450" y="3352190"/>
            <a:ext cx="8229600" cy="3246515"/>
          </a:xfrm>
          <a:prstGeom prst="rect">
            <a:avLst/>
          </a:prstGeom>
        </p:spPr>
        <p:txBody>
          <a:bodyPr anchor="b"/>
          <a:lstStyle>
            <a:lvl1pPr>
              <a:defRPr sz="9600" b="0" spc="-300" baseline="0">
                <a:solidFill>
                  <a:schemeClr val="bg1"/>
                </a:solidFill>
                <a:latin typeface="Century Gothic" panose="020B0502020202020204" pitchFamily="34" charset="0"/>
                <a:cs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5485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mon title with eyebrow">
    <p:bg>
      <p:bgPr>
        <a:solidFill>
          <a:srgbClr val="5C2946"/>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7450" y="3352190"/>
            <a:ext cx="8229600" cy="3246515"/>
          </a:xfrm>
          <a:prstGeom prst="rect">
            <a:avLst/>
          </a:prstGeom>
        </p:spPr>
        <p:txBody>
          <a:bodyPr anchor="b"/>
          <a:lstStyle>
            <a:lvl1pPr>
              <a:defRPr sz="9600" b="0" spc="-300" baseline="0">
                <a:solidFill>
                  <a:schemeClr val="bg1"/>
                </a:solidFill>
                <a:latin typeface="Century Gothic" panose="020B0502020202020204" pitchFamily="34" charset="0"/>
                <a:cs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5585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511175"/>
            <a:ext cx="822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01" r:id="rId1"/>
    <p:sldLayoutId id="2147483700" r:id="rId2"/>
    <p:sldLayoutId id="2147483705" r:id="rId3"/>
    <p:sldLayoutId id="2147483702" r:id="rId4"/>
    <p:sldLayoutId id="2147483692" r:id="rId5"/>
    <p:sldLayoutId id="2147483695" r:id="rId6"/>
    <p:sldLayoutId id="2147483696" r:id="rId7"/>
    <p:sldLayoutId id="2147483697" r:id="rId8"/>
    <p:sldLayoutId id="2147483698" r:id="rId9"/>
  </p:sldLayoutIdLst>
  <p:hf hdr="0" ftr="0" dt="0"/>
  <p:txStyles>
    <p:titleStyle>
      <a:lvl1pPr algn="l" defTabSz="457200" rtl="0" eaLnBrk="0" fontAlgn="base" hangingPunct="0">
        <a:spcBef>
          <a:spcPct val="0"/>
        </a:spcBef>
        <a:spcAft>
          <a:spcPct val="0"/>
        </a:spcAft>
        <a:defRPr sz="36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2pPr>
      <a:lvl3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3pPr>
      <a:lvl4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4pPr>
      <a:lvl5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5pPr>
      <a:lvl6pPr marL="457200" algn="l" defTabSz="457200" rtl="0" fontAlgn="base">
        <a:spcBef>
          <a:spcPct val="0"/>
        </a:spcBef>
        <a:spcAft>
          <a:spcPct val="0"/>
        </a:spcAft>
        <a:defRPr sz="3600" b="1">
          <a:solidFill>
            <a:schemeClr val="tx1"/>
          </a:solidFill>
          <a:latin typeface="Century Gothic" pitchFamily="34" charset="0"/>
        </a:defRPr>
      </a:lvl6pPr>
      <a:lvl7pPr marL="914400" algn="l" defTabSz="457200" rtl="0" fontAlgn="base">
        <a:spcBef>
          <a:spcPct val="0"/>
        </a:spcBef>
        <a:spcAft>
          <a:spcPct val="0"/>
        </a:spcAft>
        <a:defRPr sz="3600" b="1">
          <a:solidFill>
            <a:schemeClr val="tx1"/>
          </a:solidFill>
          <a:latin typeface="Century Gothic" pitchFamily="34" charset="0"/>
        </a:defRPr>
      </a:lvl7pPr>
      <a:lvl8pPr marL="1371600" algn="l" defTabSz="457200" rtl="0" fontAlgn="base">
        <a:spcBef>
          <a:spcPct val="0"/>
        </a:spcBef>
        <a:spcAft>
          <a:spcPct val="0"/>
        </a:spcAft>
        <a:defRPr sz="3600" b="1">
          <a:solidFill>
            <a:schemeClr val="tx1"/>
          </a:solidFill>
          <a:latin typeface="Century Gothic" pitchFamily="34" charset="0"/>
        </a:defRPr>
      </a:lvl8pPr>
      <a:lvl9pPr marL="1828800" algn="l" defTabSz="457200" rtl="0" fontAlgn="base">
        <a:spcBef>
          <a:spcPct val="0"/>
        </a:spcBef>
        <a:spcAft>
          <a:spcPct val="0"/>
        </a:spcAft>
        <a:defRPr sz="3600" b="1">
          <a:solidFill>
            <a:schemeClr val="tx1"/>
          </a:solidFill>
          <a:latin typeface="Century Gothic" pitchFamily="34" charset="0"/>
        </a:defRPr>
      </a:lvl9pPr>
    </p:titleStyle>
    <p:bodyStyle>
      <a:lvl1pPr marL="342900" indent="-342900" algn="l" defTabSz="457200" rtl="0" eaLnBrk="0" fontAlgn="base" hangingPunct="0">
        <a:lnSpc>
          <a:spcPct val="120000"/>
        </a:lnSpc>
        <a:spcBef>
          <a:spcPct val="20000"/>
        </a:spcBef>
        <a:spcAft>
          <a:spcPct val="0"/>
        </a:spcAft>
        <a:buFont typeface="Calibri Light" pitchFamily="34" charset="0"/>
        <a:buChar char="»"/>
        <a:defRPr sz="2400" kern="1200">
          <a:solidFill>
            <a:srgbClr val="595959"/>
          </a:solidFill>
          <a:latin typeface="Calibri Light" panose="020F030202020403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1.png"/><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txBox="1">
            <a:spLocks/>
          </p:cNvSpPr>
          <p:nvPr/>
        </p:nvSpPr>
        <p:spPr>
          <a:xfrm>
            <a:off x="2" y="-1"/>
            <a:ext cx="9144000" cy="2286001"/>
          </a:xfrm>
          <a:prstGeom prst="rect">
            <a:avLst/>
          </a:prstGeom>
        </p:spPr>
        <p:txBody>
          <a:bodyPr lIns="457200" tIns="0" rIns="457200" bIns="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600"/>
              </a:spcAft>
            </a:pPr>
            <a:r>
              <a:rPr lang="en-US" altLang="en-US" sz="4400" dirty="0"/>
              <a:t>Planning Commission 101:</a:t>
            </a:r>
            <a:br>
              <a:rPr lang="en-US" altLang="en-US" sz="4400" dirty="0"/>
            </a:br>
            <a:r>
              <a:rPr lang="en-US" sz="2800" dirty="0"/>
              <a:t>The Nuts and Bolts of Planning</a:t>
            </a:r>
          </a:p>
        </p:txBody>
      </p:sp>
      <p:sp>
        <p:nvSpPr>
          <p:cNvPr id="8" name="Rectangle 7"/>
          <p:cNvSpPr/>
          <p:nvPr/>
        </p:nvSpPr>
        <p:spPr>
          <a:xfrm>
            <a:off x="-8468" y="6061276"/>
            <a:ext cx="9152469" cy="7789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254001" y="1933617"/>
            <a:ext cx="8635998" cy="2866983"/>
            <a:chOff x="254001" y="228599"/>
            <a:chExt cx="8635998" cy="2866983"/>
          </a:xfrm>
          <a:effectLst/>
        </p:grpSpPr>
        <p:pic>
          <p:nvPicPr>
            <p:cNvPr id="11" name="Picture 5" descr="Pic-5A-4_Sidewalk-Narrow"/>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4000" contrast="19000"/>
                      </a14:imgEffect>
                    </a14:imgLayer>
                  </a14:imgProps>
                </a:ext>
                <a:ext uri="{28A0092B-C50C-407E-A947-70E740481C1C}">
                  <a14:useLocalDpi xmlns:a14="http://schemas.microsoft.com/office/drawing/2010/main" val="0"/>
                </a:ext>
              </a:extLst>
            </a:blip>
            <a:srcRect t="5718" r="9653" b="11880"/>
            <a:stretch/>
          </p:blipFill>
          <p:spPr bwMode="auto">
            <a:xfrm>
              <a:off x="254001" y="228600"/>
              <a:ext cx="4198797" cy="2866982"/>
            </a:xfrm>
            <a:prstGeom prst="rect">
              <a:avLst/>
            </a:prstGeom>
            <a:noFill/>
            <a:ln w="25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IMG_3142"/>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110000"/>
                      </a14:imgEffect>
                      <a14:imgEffect>
                        <a14:brightnessContrast bright="30000" contrast="17000"/>
                      </a14:imgEffect>
                    </a14:imgLayer>
                  </a14:imgProps>
                </a:ext>
                <a:ext uri="{28A0092B-C50C-407E-A947-70E740481C1C}">
                  <a14:useLocalDpi xmlns:a14="http://schemas.microsoft.com/office/drawing/2010/main" val="0"/>
                </a:ext>
              </a:extLst>
            </a:blip>
            <a:srcRect t="1" b="8906"/>
            <a:stretch/>
          </p:blipFill>
          <p:spPr bwMode="auto">
            <a:xfrm>
              <a:off x="4691202" y="228599"/>
              <a:ext cx="4198797" cy="2866983"/>
            </a:xfrm>
            <a:prstGeom prst="rect">
              <a:avLst/>
            </a:prstGeom>
            <a:noFill/>
            <a:ln w="25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5" name="Text Placeholder 9"/>
          <p:cNvSpPr txBox="1">
            <a:spLocks/>
          </p:cNvSpPr>
          <p:nvPr/>
        </p:nvSpPr>
        <p:spPr>
          <a:xfrm>
            <a:off x="-8468" y="6096000"/>
            <a:ext cx="9152469" cy="761999"/>
          </a:xfrm>
          <a:prstGeom prst="rect">
            <a:avLst/>
          </a:prstGeom>
        </p:spPr>
        <p:txBody>
          <a:bodyPr lIns="457200" tIns="4572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solidFill>
                  <a:srgbClr val="00929F"/>
                </a:solidFill>
                <a:latin typeface="+mn-lt"/>
              </a:rPr>
              <a:t>Cal Cities 2023: </a:t>
            </a:r>
            <a:r>
              <a:rPr lang="en-US" altLang="en-US" sz="2000" b="0" dirty="0">
                <a:solidFill>
                  <a:srgbClr val="00929F"/>
                </a:solidFill>
                <a:latin typeface="+mn-lt"/>
              </a:rPr>
              <a:t>Planning Commissioners Academy    </a:t>
            </a:r>
            <a:r>
              <a:rPr lang="en-US" altLang="en-US" sz="2000" dirty="0">
                <a:solidFill>
                  <a:srgbClr val="00929F"/>
                </a:solidFill>
                <a:latin typeface="+mn-lt"/>
              </a:rPr>
              <a:t>|</a:t>
            </a:r>
            <a:r>
              <a:rPr lang="en-US" altLang="en-US" sz="2000" b="0" dirty="0">
                <a:solidFill>
                  <a:srgbClr val="00929F"/>
                </a:solidFill>
                <a:latin typeface="+mn-lt"/>
              </a:rPr>
              <a:t>    </a:t>
            </a:r>
            <a:r>
              <a:rPr lang="en-US" altLang="en-US" sz="2000" dirty="0">
                <a:solidFill>
                  <a:srgbClr val="00929F"/>
                </a:solidFill>
                <a:latin typeface="+mn-lt"/>
              </a:rPr>
              <a:t>March 29, 2023</a:t>
            </a:r>
            <a:endParaRPr lang="en-US" sz="2000" dirty="0">
              <a:solidFill>
                <a:srgbClr val="00929F"/>
              </a:solidFill>
              <a:latin typeface="+mn-lt"/>
            </a:endParaRPr>
          </a:p>
        </p:txBody>
      </p:sp>
      <p:sp>
        <p:nvSpPr>
          <p:cNvPr id="2" name="TextBox 1"/>
          <p:cNvSpPr txBox="1"/>
          <p:nvPr/>
        </p:nvSpPr>
        <p:spPr>
          <a:xfrm>
            <a:off x="-8470" y="4953000"/>
            <a:ext cx="9152470" cy="923330"/>
          </a:xfrm>
          <a:prstGeom prst="rect">
            <a:avLst/>
          </a:prstGeom>
          <a:noFill/>
        </p:spPr>
        <p:txBody>
          <a:bodyPr wrap="square" rtlCol="0">
            <a:spAutoFit/>
          </a:bodyPr>
          <a:lstStyle/>
          <a:p>
            <a:pPr algn="ctr"/>
            <a:r>
              <a:rPr lang="en-US" b="1" dirty="0">
                <a:solidFill>
                  <a:schemeClr val="bg1"/>
                </a:solidFill>
              </a:rPr>
              <a:t>Presented by </a:t>
            </a:r>
          </a:p>
          <a:p>
            <a:pPr algn="ctr"/>
            <a:r>
              <a:rPr lang="en-US" b="1" dirty="0">
                <a:solidFill>
                  <a:schemeClr val="bg1"/>
                </a:solidFill>
              </a:rPr>
              <a:t>Marc Roberts, Retired Livermore City Manager</a:t>
            </a:r>
          </a:p>
          <a:p>
            <a:endParaRPr lang="en-US" dirty="0"/>
          </a:p>
        </p:txBody>
      </p:sp>
    </p:spTree>
    <p:extLst>
      <p:ext uri="{BB962C8B-B14F-4D97-AF65-F5344CB8AC3E}">
        <p14:creationId xmlns:p14="http://schemas.microsoft.com/office/powerpoint/2010/main" val="2837903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First Street After</a:t>
            </a:r>
            <a:endParaRPr lang="en-US" dirty="0"/>
          </a:p>
        </p:txBody>
      </p:sp>
      <p:pic>
        <p:nvPicPr>
          <p:cNvPr id="10" name="Picture 10" descr="15-First Street Streetscape Aft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76400" y="1143000"/>
            <a:ext cx="6233160" cy="4632546"/>
          </a:xfrm>
          <a:prstGeom prst="rect">
            <a:avLst/>
          </a:prstGeom>
          <a:noFill/>
        </p:spPr>
      </p:pic>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4178955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First Street Before</a:t>
            </a:r>
            <a:endParaRPr lang="en-US" dirty="0"/>
          </a:p>
        </p:txBody>
      </p:sp>
      <p:pic>
        <p:nvPicPr>
          <p:cNvPr id="8" name="Picture 9" descr="20-First Street Streetscape Befo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629" y="1158654"/>
            <a:ext cx="6270171" cy="4632546"/>
          </a:xfrm>
          <a:prstGeom prst="rect">
            <a:avLst/>
          </a:prstGeom>
          <a:noFill/>
        </p:spPr>
      </p:pic>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3819149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First Street After</a:t>
            </a:r>
            <a:endParaRPr lang="en-US" dirty="0"/>
          </a:p>
        </p:txBody>
      </p:sp>
      <p:pic>
        <p:nvPicPr>
          <p:cNvPr id="7" name="Picture 11" descr="19-First Street Streetscape Aft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58654"/>
            <a:ext cx="6248400" cy="463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5730483"/>
            <a:ext cx="2895600" cy="369332"/>
          </a:xfrm>
          <a:prstGeom prst="rect">
            <a:avLst/>
          </a:prstGeom>
          <a:noFill/>
        </p:spPr>
        <p:txBody>
          <a:bodyPr wrap="square" rtlCol="0">
            <a:spAutoFit/>
          </a:bodyPr>
          <a:lstStyle/>
          <a:p>
            <a:r>
              <a:rPr lang="en-US" altLang="en-US" dirty="0"/>
              <a:t>Outdoor Dining: Flex Zone</a:t>
            </a:r>
            <a:endParaRPr lang="en-US" dirty="0"/>
          </a:p>
        </p:txBody>
      </p:sp>
      <p:sp>
        <p:nvSpPr>
          <p:cNvPr id="10"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384121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Blacksmith Square Before </a:t>
            </a:r>
            <a:endParaRPr lang="en-US" dirty="0"/>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28597"/>
            <a:ext cx="7937230" cy="448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1103929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dirty="0"/>
              <a:t>Blacksmith Square After</a:t>
            </a:r>
          </a:p>
        </p:txBody>
      </p:sp>
      <p:pic>
        <p:nvPicPr>
          <p:cNvPr id="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4591"/>
          <a:stretch/>
        </p:blipFill>
        <p:spPr bwMode="auto">
          <a:xfrm>
            <a:off x="838200" y="1128597"/>
            <a:ext cx="7928521" cy="448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343394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Blacksmith Square After</a:t>
            </a:r>
            <a:endParaRPr lang="en-US" dirty="0"/>
          </a:p>
        </p:txBody>
      </p:sp>
      <p:pic>
        <p:nvPicPr>
          <p:cNvPr id="6" name="Picture 2" descr="S:\Staff\Spence, Paul\Photos\Downtown\CRA Awards Submittal\54-Historic Site Courtyard in Use.jpg"/>
          <p:cNvPicPr>
            <a:picLocks noChangeAspect="1" noChangeArrowheads="1"/>
          </p:cNvPicPr>
          <p:nvPr/>
        </p:nvPicPr>
        <p:blipFill rotWithShape="1">
          <a:blip r:embed="rId3">
            <a:extLst>
              <a:ext uri="{28A0092B-C50C-407E-A947-70E740481C1C}">
                <a14:useLocalDpi xmlns:a14="http://schemas.microsoft.com/office/drawing/2010/main" val="0"/>
              </a:ext>
            </a:extLst>
          </a:blip>
          <a:srcRect t="8668" b="6398"/>
          <a:stretch/>
        </p:blipFill>
        <p:spPr bwMode="auto">
          <a:xfrm>
            <a:off x="859971" y="1128597"/>
            <a:ext cx="7928521" cy="448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269078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dirty="0"/>
              <a:t>LVC Site: Mixed Use </a:t>
            </a:r>
          </a:p>
        </p:txBody>
      </p:sp>
      <p:pic>
        <p:nvPicPr>
          <p:cNvPr id="5" name="Picture 7" descr="9-10-04 East Colored Perspective reduced reso"/>
          <p:cNvPicPr>
            <a:picLocks noChangeAspect="1" noChangeArrowheads="1"/>
          </p:cNvPicPr>
          <p:nvPr/>
        </p:nvPicPr>
        <p:blipFill rotWithShape="1">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l="17577" t="2" r="3851" b="23685"/>
          <a:stretch/>
        </p:blipFill>
        <p:spPr bwMode="auto">
          <a:xfrm>
            <a:off x="1175657" y="1828801"/>
            <a:ext cx="6705600" cy="28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RA 09 LVC 10b 1st Street MU East after"/>
          <p:cNvPicPr>
            <a:picLocks noChangeAspect="1" noChangeArrowheads="1"/>
          </p:cNvPicPr>
          <p:nvPr/>
        </p:nvPicPr>
        <p:blipFill rotWithShape="1">
          <a:blip r:embed="rId4">
            <a:extLst>
              <a:ext uri="{28A0092B-C50C-407E-A947-70E740481C1C}">
                <a14:useLocalDpi xmlns:a14="http://schemas.microsoft.com/office/drawing/2010/main" val="0"/>
              </a:ext>
            </a:extLst>
          </a:blip>
          <a:srcRect b="28420"/>
          <a:stretch/>
        </p:blipFill>
        <p:spPr bwMode="auto">
          <a:xfrm>
            <a:off x="1175657" y="1447800"/>
            <a:ext cx="6705600" cy="32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426743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descr="fruitvale curved building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531" y="1371600"/>
            <a:ext cx="3276600" cy="24574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Implementation Process</a:t>
            </a:r>
          </a:p>
          <a:p>
            <a:pPr lvl="1"/>
            <a:r>
              <a:rPr lang="en-US" dirty="0"/>
              <a:t>Individual development project review</a:t>
            </a:r>
          </a:p>
          <a:p>
            <a:pPr lvl="2"/>
            <a:r>
              <a:rPr lang="en-US" dirty="0"/>
              <a:t>Site and Architectural Permits</a:t>
            </a:r>
          </a:p>
          <a:p>
            <a:pPr lvl="2"/>
            <a:r>
              <a:rPr lang="en-US" dirty="0"/>
              <a:t>Conditional Use Permits</a:t>
            </a:r>
          </a:p>
          <a:p>
            <a:pPr lvl="2"/>
            <a:r>
              <a:rPr lang="en-US" dirty="0"/>
              <a:t>Other</a:t>
            </a:r>
          </a:p>
          <a:p>
            <a:pPr lvl="1"/>
            <a:r>
              <a:rPr lang="en-US" dirty="0"/>
              <a:t>Consistency with the General Plan and </a:t>
            </a:r>
            <a:br>
              <a:rPr lang="en-US" dirty="0"/>
            </a:br>
            <a:r>
              <a:rPr lang="en-US" dirty="0"/>
              <a:t>Specific Plan</a:t>
            </a:r>
          </a:p>
          <a:p>
            <a:pPr lvl="1"/>
            <a:r>
              <a:rPr lang="en-US" dirty="0"/>
              <a:t>Public hearing</a:t>
            </a:r>
          </a:p>
          <a:p>
            <a:endParaRPr lang="en-US" dirty="0"/>
          </a:p>
          <a:p>
            <a:r>
              <a:rPr lang="en-US" dirty="0"/>
              <a:t>Project approval (Quasi-Judicial Action)</a:t>
            </a:r>
          </a:p>
          <a:p>
            <a:endParaRPr lang="en-US" dirty="0"/>
          </a:p>
          <a:p>
            <a:endParaRPr lang="en-US" dirty="0"/>
          </a:p>
        </p:txBody>
      </p:sp>
      <p:sp>
        <p:nvSpPr>
          <p:cNvPr id="3" name="Title 2"/>
          <p:cNvSpPr>
            <a:spLocks noGrp="1"/>
          </p:cNvSpPr>
          <p:nvPr>
            <p:ph type="title"/>
          </p:nvPr>
        </p:nvSpPr>
        <p:spPr/>
        <p:txBody>
          <a:bodyPr/>
          <a:lstStyle/>
          <a:p>
            <a:r>
              <a:rPr lang="en-US" dirty="0"/>
              <a:t>Role of the Planning Commission</a:t>
            </a:r>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7514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Standards</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57"/>
          <a:stretch/>
        </p:blipFill>
        <p:spPr bwMode="auto">
          <a:xfrm rot="5400000">
            <a:off x="2116703" y="-16897"/>
            <a:ext cx="4834394"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965531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6672"/>
            <a:ext cx="8229600" cy="503026"/>
          </a:xfrm>
        </p:spPr>
        <p:txBody>
          <a:bodyPr/>
          <a:lstStyle/>
          <a:p>
            <a:r>
              <a:rPr lang="en-US" altLang="en-US" dirty="0"/>
              <a:t>Staff </a:t>
            </a:r>
            <a:br>
              <a:rPr lang="en-US" altLang="en-US" dirty="0"/>
            </a:br>
            <a:r>
              <a:rPr lang="en-US" altLang="en-US" dirty="0"/>
              <a:t>Report</a:t>
            </a:r>
            <a:endParaRPr lang="en-US" dirty="0"/>
          </a:p>
        </p:txBody>
      </p:sp>
      <p:pic>
        <p:nvPicPr>
          <p:cNvPr id="6" name="Picture 6" descr="npo00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966995"/>
            <a:ext cx="1184275" cy="2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3" name="Picture 2">
            <a:extLst>
              <a:ext uri="{FF2B5EF4-FFF2-40B4-BE49-F238E27FC236}">
                <a16:creationId xmlns:a16="http://schemas.microsoft.com/office/drawing/2014/main" id="{B7AB77F0-0B53-4DE1-BFA6-634CEC0C16F9}"/>
              </a:ext>
            </a:extLst>
          </p:cNvPr>
          <p:cNvPicPr>
            <a:picLocks noChangeAspect="1"/>
          </p:cNvPicPr>
          <p:nvPr/>
        </p:nvPicPr>
        <p:blipFill rotWithShape="1">
          <a:blip r:embed="rId4"/>
          <a:srcRect l="22227" t="15686" r="46394" b="11178"/>
          <a:stretch/>
        </p:blipFill>
        <p:spPr>
          <a:xfrm>
            <a:off x="2362200" y="305228"/>
            <a:ext cx="4419600" cy="5794587"/>
          </a:xfrm>
          <a:prstGeom prst="rect">
            <a:avLst/>
          </a:prstGeom>
        </p:spPr>
      </p:pic>
      <p:sp>
        <p:nvSpPr>
          <p:cNvPr id="4" name="Rectangle 3">
            <a:extLst>
              <a:ext uri="{FF2B5EF4-FFF2-40B4-BE49-F238E27FC236}">
                <a16:creationId xmlns:a16="http://schemas.microsoft.com/office/drawing/2014/main" id="{E1F0792C-CEA3-4879-938A-51ECBD7035FD}"/>
              </a:ext>
            </a:extLst>
          </p:cNvPr>
          <p:cNvSpPr/>
          <p:nvPr/>
        </p:nvSpPr>
        <p:spPr>
          <a:xfrm>
            <a:off x="2438400" y="228600"/>
            <a:ext cx="4419600" cy="5871215"/>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73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dirty="0"/>
              <a:t>Inception of Downtown Revitalization</a:t>
            </a:r>
          </a:p>
        </p:txBody>
      </p:sp>
      <p:sp>
        <p:nvSpPr>
          <p:cNvPr id="5" name="Rectangle 7"/>
          <p:cNvSpPr txBox="1">
            <a:spLocks noChangeArrowheads="1"/>
          </p:cNvSpPr>
          <p:nvPr/>
        </p:nvSpPr>
        <p:spPr>
          <a:xfrm>
            <a:off x="990600" y="1367246"/>
            <a:ext cx="7772400" cy="4423954"/>
          </a:xfrm>
          <a:prstGeom prst="rect">
            <a:avLst/>
          </a:prstGeom>
        </p:spPr>
        <p:txBody>
          <a:bodyPr>
            <a:normAutofit/>
          </a:bodyPr>
          <a:lstStyle>
            <a:lvl1pPr marL="342900" indent="-342900" algn="l" defTabSz="457200" rtl="0" eaLnBrk="0" fontAlgn="base" hangingPunct="0">
              <a:lnSpc>
                <a:spcPct val="120000"/>
              </a:lnSpc>
              <a:spcBef>
                <a:spcPct val="20000"/>
              </a:spcBef>
              <a:spcAft>
                <a:spcPct val="0"/>
              </a:spcAft>
              <a:buFont typeface="Calibri Light" pitchFamily="34" charset="0"/>
              <a:buChar char="»"/>
              <a:defRPr sz="2400" kern="1200">
                <a:solidFill>
                  <a:srgbClr val="595959"/>
                </a:solidFill>
                <a:latin typeface="Calibri Light" panose="020F030202020403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80000"/>
              </a:lnSpc>
              <a:buFont typeface="Wingdings" panose="05000000000000000000" pitchFamily="2" charset="2"/>
              <a:buChar char="Ø"/>
              <a:defRPr/>
            </a:pPr>
            <a:r>
              <a:rPr lang="en-US" sz="1800" dirty="0">
                <a:latin typeface="+mn-lt"/>
                <a:cs typeface="Arial" panose="020B0604020202020204" pitchFamily="34" charset="0"/>
              </a:rPr>
              <a:t>Visioning 2001 - 2002</a:t>
            </a:r>
          </a:p>
          <a:p>
            <a:pPr lvl="1" eaLnBrk="1" hangingPunct="1">
              <a:lnSpc>
                <a:spcPct val="80000"/>
              </a:lnSpc>
              <a:defRPr/>
            </a:pPr>
            <a:r>
              <a:rPr lang="en-US" sz="1800" dirty="0">
                <a:latin typeface="+mn-lt"/>
                <a:cs typeface="Arial" panose="020B0604020202020204" pitchFamily="34" charset="0"/>
              </a:rPr>
              <a:t>The City conducted a City-wide visioning effort</a:t>
            </a:r>
          </a:p>
          <a:p>
            <a:pPr lvl="1" eaLnBrk="1" hangingPunct="1">
              <a:lnSpc>
                <a:spcPct val="80000"/>
              </a:lnSpc>
              <a:defRPr/>
            </a:pPr>
            <a:r>
              <a:rPr lang="en-US" sz="1800" dirty="0">
                <a:latin typeface="+mn-lt"/>
                <a:cs typeface="Arial" panose="020B0604020202020204" pitchFamily="34" charset="0"/>
              </a:rPr>
              <a:t>Downtown was in decline and was a focus of concern </a:t>
            </a:r>
          </a:p>
          <a:p>
            <a:pPr lvl="1" eaLnBrk="1" hangingPunct="1">
              <a:lnSpc>
                <a:spcPct val="80000"/>
              </a:lnSpc>
              <a:defRPr/>
            </a:pPr>
            <a:r>
              <a:rPr lang="en-US" sz="1800" dirty="0">
                <a:latin typeface="+mn-lt"/>
                <a:cs typeface="Arial" panose="020B0604020202020204" pitchFamily="34" charset="0"/>
              </a:rPr>
              <a:t>Visioning call for a revitalization plan and led to a Specific Plan process  </a:t>
            </a:r>
          </a:p>
          <a:p>
            <a:pPr lvl="1" eaLnBrk="1" hangingPunct="1">
              <a:lnSpc>
                <a:spcPct val="80000"/>
              </a:lnSpc>
              <a:buFontTx/>
              <a:buNone/>
              <a:defRPr/>
            </a:pPr>
            <a:endParaRPr lang="en-US" sz="1800" dirty="0">
              <a:latin typeface="+mn-lt"/>
              <a:cs typeface="Arial" panose="020B0604020202020204" pitchFamily="34" charset="0"/>
            </a:endParaRPr>
          </a:p>
          <a:p>
            <a:pPr eaLnBrk="1" hangingPunct="1">
              <a:lnSpc>
                <a:spcPct val="80000"/>
              </a:lnSpc>
              <a:buFont typeface="Wingdings" panose="05000000000000000000" pitchFamily="2" charset="2"/>
              <a:buChar char="Ø"/>
              <a:defRPr/>
            </a:pPr>
            <a:r>
              <a:rPr lang="en-US" sz="1800" dirty="0">
                <a:latin typeface="+mn-lt"/>
                <a:cs typeface="Arial" panose="020B0604020202020204" pitchFamily="34" charset="0"/>
              </a:rPr>
              <a:t>2003 Specific Plan Workshops</a:t>
            </a:r>
          </a:p>
          <a:p>
            <a:pPr lvl="1" eaLnBrk="1" hangingPunct="1">
              <a:lnSpc>
                <a:spcPct val="80000"/>
              </a:lnSpc>
              <a:defRPr/>
            </a:pPr>
            <a:r>
              <a:rPr lang="en-US" sz="1800" dirty="0">
                <a:latin typeface="+mn-lt"/>
                <a:cs typeface="Arial" panose="020B0604020202020204" pitchFamily="34" charset="0"/>
              </a:rPr>
              <a:t>Community discussion on important issues for Downtown:</a:t>
            </a:r>
          </a:p>
          <a:p>
            <a:pPr lvl="2" eaLnBrk="1" hangingPunct="1">
              <a:lnSpc>
                <a:spcPct val="80000"/>
              </a:lnSpc>
              <a:buFont typeface="Wingdings" panose="05000000000000000000" pitchFamily="2" charset="2"/>
              <a:buChar char="ü"/>
              <a:defRPr/>
            </a:pPr>
            <a:r>
              <a:rPr lang="en-US" sz="1800" dirty="0">
                <a:latin typeface="+mn-lt"/>
                <a:cs typeface="Arial" panose="020B0604020202020204" pitchFamily="34" charset="0"/>
              </a:rPr>
              <a:t>Where to concentrate growth</a:t>
            </a:r>
          </a:p>
          <a:p>
            <a:pPr lvl="2" eaLnBrk="1" hangingPunct="1">
              <a:lnSpc>
                <a:spcPct val="80000"/>
              </a:lnSpc>
              <a:buFont typeface="Wingdings" panose="05000000000000000000" pitchFamily="2" charset="2"/>
              <a:buChar char="ü"/>
              <a:defRPr/>
            </a:pPr>
            <a:r>
              <a:rPr lang="en-US" sz="1800" dirty="0">
                <a:latin typeface="+mn-lt"/>
                <a:cs typeface="Arial" panose="020B0604020202020204" pitchFamily="34" charset="0"/>
              </a:rPr>
              <a:t>Density and height</a:t>
            </a:r>
          </a:p>
          <a:p>
            <a:pPr lvl="2" eaLnBrk="1" hangingPunct="1">
              <a:lnSpc>
                <a:spcPct val="80000"/>
              </a:lnSpc>
              <a:buFont typeface="Wingdings" panose="05000000000000000000" pitchFamily="2" charset="2"/>
              <a:buChar char="ü"/>
              <a:defRPr/>
            </a:pPr>
            <a:r>
              <a:rPr lang="en-US" sz="1800" dirty="0">
                <a:latin typeface="+mn-lt"/>
                <a:cs typeface="Arial" panose="020B0604020202020204" pitchFamily="34" charset="0"/>
              </a:rPr>
              <a:t>Transit</a:t>
            </a:r>
          </a:p>
          <a:p>
            <a:pPr lvl="2" eaLnBrk="1" hangingPunct="1">
              <a:lnSpc>
                <a:spcPct val="80000"/>
              </a:lnSpc>
              <a:buFont typeface="Wingdings" panose="05000000000000000000" pitchFamily="2" charset="2"/>
              <a:buChar char="ü"/>
              <a:defRPr/>
            </a:pPr>
            <a:r>
              <a:rPr lang="en-US" sz="1800" dirty="0">
                <a:latin typeface="+mn-lt"/>
                <a:cs typeface="Arial" panose="020B0604020202020204" pitchFamily="34" charset="0"/>
              </a:rPr>
              <a:t>Traffic impacts and pedestrian orientation</a:t>
            </a:r>
          </a:p>
          <a:p>
            <a:pPr lvl="2" eaLnBrk="1" hangingPunct="1">
              <a:lnSpc>
                <a:spcPct val="80000"/>
              </a:lnSpc>
              <a:buFont typeface="Wingdings" panose="05000000000000000000" pitchFamily="2" charset="2"/>
              <a:buChar char="ü"/>
              <a:defRPr/>
            </a:pPr>
            <a:endParaRPr lang="en-US" sz="1800" dirty="0">
              <a:latin typeface="+mn-lt"/>
              <a:cs typeface="Arial" panose="020B0604020202020204" pitchFamily="34" charset="0"/>
            </a:endParaRPr>
          </a:p>
          <a:p>
            <a:pPr eaLnBrk="1" hangingPunct="1">
              <a:lnSpc>
                <a:spcPct val="80000"/>
              </a:lnSpc>
              <a:buFont typeface="Wingdings" panose="05000000000000000000" pitchFamily="2" charset="2"/>
              <a:buChar char="Ø"/>
              <a:defRPr/>
            </a:pPr>
            <a:r>
              <a:rPr lang="en-US" sz="1800" dirty="0">
                <a:latin typeface="+mn-lt"/>
                <a:cs typeface="Arial" panose="020B0604020202020204" pitchFamily="34" charset="0"/>
              </a:rPr>
              <a:t>2017 Specific Plan Workshops</a:t>
            </a:r>
          </a:p>
          <a:p>
            <a:pPr lvl="1" eaLnBrk="1" hangingPunct="1">
              <a:lnSpc>
                <a:spcPct val="80000"/>
              </a:lnSpc>
              <a:buFont typeface="Arial" panose="020B0604020202020204" pitchFamily="34" charset="0"/>
              <a:buChar char="•"/>
              <a:defRPr/>
            </a:pPr>
            <a:r>
              <a:rPr lang="en-US" sz="1800" dirty="0">
                <a:latin typeface="+mn-lt"/>
                <a:cs typeface="Arial" panose="020B0604020202020204" pitchFamily="34" charset="0"/>
              </a:rPr>
              <a:t>Design of 8.2 Acre Catalyst Site</a:t>
            </a:r>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217627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774"/>
            <a:ext cx="8229600" cy="503026"/>
          </a:xfrm>
        </p:spPr>
        <p:txBody>
          <a:bodyPr/>
          <a:lstStyle/>
          <a:p>
            <a:r>
              <a:rPr lang="en-US" altLang="en-US" dirty="0"/>
              <a:t>Staff </a:t>
            </a:r>
            <a:br>
              <a:rPr lang="en-US" altLang="en-US" dirty="0"/>
            </a:br>
            <a:r>
              <a:rPr lang="en-US" altLang="en-US" dirty="0"/>
              <a:t>Report</a:t>
            </a:r>
            <a:endParaRPr lang="en-US" dirty="0"/>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3" name="Picture 2">
            <a:extLst>
              <a:ext uri="{FF2B5EF4-FFF2-40B4-BE49-F238E27FC236}">
                <a16:creationId xmlns:a16="http://schemas.microsoft.com/office/drawing/2014/main" id="{98CB902E-FB62-444C-97AA-03CA7AF47AD4}"/>
              </a:ext>
            </a:extLst>
          </p:cNvPr>
          <p:cNvPicPr>
            <a:picLocks noChangeAspect="1"/>
          </p:cNvPicPr>
          <p:nvPr/>
        </p:nvPicPr>
        <p:blipFill rotWithShape="1">
          <a:blip r:embed="rId3"/>
          <a:srcRect l="40833" t="16667" r="26666" b="12222"/>
          <a:stretch/>
        </p:blipFill>
        <p:spPr>
          <a:xfrm>
            <a:off x="2141575" y="117231"/>
            <a:ext cx="4860850" cy="5982584"/>
          </a:xfrm>
          <a:prstGeom prst="rect">
            <a:avLst/>
          </a:prstGeom>
        </p:spPr>
      </p:pic>
      <p:sp>
        <p:nvSpPr>
          <p:cNvPr id="9" name="Rectangle 8">
            <a:extLst>
              <a:ext uri="{FF2B5EF4-FFF2-40B4-BE49-F238E27FC236}">
                <a16:creationId xmlns:a16="http://schemas.microsoft.com/office/drawing/2014/main" id="{C0655FD8-97D8-477E-8C2D-51A9DF4CC167}"/>
              </a:ext>
            </a:extLst>
          </p:cNvPr>
          <p:cNvSpPr/>
          <p:nvPr/>
        </p:nvSpPr>
        <p:spPr>
          <a:xfrm>
            <a:off x="2438400" y="228600"/>
            <a:ext cx="4419600" cy="5871215"/>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293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774"/>
            <a:ext cx="8229600" cy="503026"/>
          </a:xfrm>
        </p:spPr>
        <p:txBody>
          <a:bodyPr/>
          <a:lstStyle/>
          <a:p>
            <a:r>
              <a:rPr lang="en-US" altLang="en-US" dirty="0"/>
              <a:t>Staff </a:t>
            </a:r>
            <a:br>
              <a:rPr lang="en-US" altLang="en-US" dirty="0"/>
            </a:br>
            <a:r>
              <a:rPr lang="en-US" altLang="en-US" dirty="0"/>
              <a:t>Report</a:t>
            </a:r>
            <a:endParaRPr lang="en-US" dirty="0"/>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
        <p:nvSpPr>
          <p:cNvPr id="5" name="Rectangle 4">
            <a:extLst>
              <a:ext uri="{FF2B5EF4-FFF2-40B4-BE49-F238E27FC236}">
                <a16:creationId xmlns:a16="http://schemas.microsoft.com/office/drawing/2014/main" id="{779B597A-CF49-4D6F-8C29-700741E9A4CA}"/>
              </a:ext>
            </a:extLst>
          </p:cNvPr>
          <p:cNvSpPr/>
          <p:nvPr/>
        </p:nvSpPr>
        <p:spPr>
          <a:xfrm>
            <a:off x="2438400" y="228600"/>
            <a:ext cx="4419600" cy="5871215"/>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1183F2A-7E97-45B5-91EB-76BFA4865F24}"/>
              </a:ext>
            </a:extLst>
          </p:cNvPr>
          <p:cNvPicPr>
            <a:picLocks noChangeAspect="1"/>
          </p:cNvPicPr>
          <p:nvPr/>
        </p:nvPicPr>
        <p:blipFill rotWithShape="1">
          <a:blip r:embed="rId3"/>
          <a:srcRect l="41469" t="20477" r="26308" b="5556"/>
          <a:stretch/>
        </p:blipFill>
        <p:spPr>
          <a:xfrm>
            <a:off x="2514599" y="311885"/>
            <a:ext cx="4267201" cy="5707915"/>
          </a:xfrm>
          <a:prstGeom prst="rect">
            <a:avLst/>
          </a:prstGeom>
        </p:spPr>
      </p:pic>
    </p:spTree>
    <p:extLst>
      <p:ext uri="{BB962C8B-B14F-4D97-AF65-F5344CB8AC3E}">
        <p14:creationId xmlns:p14="http://schemas.microsoft.com/office/powerpoint/2010/main" val="341096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774"/>
            <a:ext cx="8229600" cy="503026"/>
          </a:xfrm>
        </p:spPr>
        <p:txBody>
          <a:bodyPr/>
          <a:lstStyle/>
          <a:p>
            <a:r>
              <a:rPr lang="en-US" altLang="en-US" dirty="0"/>
              <a:t>Staff</a:t>
            </a:r>
            <a:br>
              <a:rPr lang="en-US" altLang="en-US" dirty="0"/>
            </a:br>
            <a:r>
              <a:rPr lang="en-US" altLang="en-US" dirty="0"/>
              <a:t>Report</a:t>
            </a:r>
            <a:endParaRPr lang="en-US" dirty="0"/>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
        <p:nvSpPr>
          <p:cNvPr id="5" name="Rectangle 4">
            <a:extLst>
              <a:ext uri="{FF2B5EF4-FFF2-40B4-BE49-F238E27FC236}">
                <a16:creationId xmlns:a16="http://schemas.microsoft.com/office/drawing/2014/main" id="{84AE8B7F-7D59-4835-B0D4-A603470DEA63}"/>
              </a:ext>
            </a:extLst>
          </p:cNvPr>
          <p:cNvSpPr/>
          <p:nvPr/>
        </p:nvSpPr>
        <p:spPr>
          <a:xfrm>
            <a:off x="2438400" y="228600"/>
            <a:ext cx="4419600" cy="5871215"/>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1072A6-CEFE-4344-B0BE-7CED3D3FEA75}"/>
              </a:ext>
            </a:extLst>
          </p:cNvPr>
          <p:cNvPicPr>
            <a:picLocks noChangeAspect="1"/>
          </p:cNvPicPr>
          <p:nvPr/>
        </p:nvPicPr>
        <p:blipFill rotWithShape="1">
          <a:blip r:embed="rId3"/>
          <a:srcRect l="41980" t="23427" r="25922" b="14445"/>
          <a:stretch/>
        </p:blipFill>
        <p:spPr>
          <a:xfrm>
            <a:off x="2514600" y="535639"/>
            <a:ext cx="4267200" cy="4645961"/>
          </a:xfrm>
          <a:prstGeom prst="rect">
            <a:avLst/>
          </a:prstGeom>
        </p:spPr>
      </p:pic>
    </p:spTree>
    <p:extLst>
      <p:ext uri="{BB962C8B-B14F-4D97-AF65-F5344CB8AC3E}">
        <p14:creationId xmlns:p14="http://schemas.microsoft.com/office/powerpoint/2010/main" val="3186820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
        <p:nvSpPr>
          <p:cNvPr id="5" name="Rectangle 4">
            <a:extLst>
              <a:ext uri="{FF2B5EF4-FFF2-40B4-BE49-F238E27FC236}">
                <a16:creationId xmlns:a16="http://schemas.microsoft.com/office/drawing/2014/main" id="{84AE8B7F-7D59-4835-B0D4-A603470DEA63}"/>
              </a:ext>
            </a:extLst>
          </p:cNvPr>
          <p:cNvSpPr/>
          <p:nvPr/>
        </p:nvSpPr>
        <p:spPr>
          <a:xfrm>
            <a:off x="2438400" y="228600"/>
            <a:ext cx="4419600" cy="5871215"/>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D78ADA-C723-4622-AFBD-457CAEA46190}"/>
              </a:ext>
            </a:extLst>
          </p:cNvPr>
          <p:cNvPicPr>
            <a:picLocks noChangeAspect="1"/>
          </p:cNvPicPr>
          <p:nvPr/>
        </p:nvPicPr>
        <p:blipFill rotWithShape="1">
          <a:blip r:embed="rId3"/>
          <a:srcRect l="42349" t="15926" r="26760" b="7037"/>
          <a:stretch/>
        </p:blipFill>
        <p:spPr>
          <a:xfrm>
            <a:off x="2667000" y="346224"/>
            <a:ext cx="4006910" cy="5620771"/>
          </a:xfrm>
          <a:prstGeom prst="rect">
            <a:avLst/>
          </a:prstGeom>
        </p:spPr>
      </p:pic>
      <p:sp>
        <p:nvSpPr>
          <p:cNvPr id="8" name="Title 1">
            <a:extLst>
              <a:ext uri="{FF2B5EF4-FFF2-40B4-BE49-F238E27FC236}">
                <a16:creationId xmlns:a16="http://schemas.microsoft.com/office/drawing/2014/main" id="{7ADDD694-7B2D-4B21-9AEF-0D0B2447AEE8}"/>
              </a:ext>
            </a:extLst>
          </p:cNvPr>
          <p:cNvSpPr>
            <a:spLocks noGrp="1"/>
          </p:cNvSpPr>
          <p:nvPr>
            <p:ph type="title"/>
          </p:nvPr>
        </p:nvSpPr>
        <p:spPr>
          <a:xfrm>
            <a:off x="457200" y="563774"/>
            <a:ext cx="8229600" cy="503026"/>
          </a:xfrm>
        </p:spPr>
        <p:txBody>
          <a:bodyPr/>
          <a:lstStyle/>
          <a:p>
            <a:r>
              <a:rPr lang="en-US" altLang="en-US" dirty="0"/>
              <a:t>Staff</a:t>
            </a:r>
            <a:br>
              <a:rPr lang="en-US" altLang="en-US" dirty="0"/>
            </a:br>
            <a:r>
              <a:rPr lang="en-US" altLang="en-US" dirty="0"/>
              <a:t>Report</a:t>
            </a:r>
            <a:endParaRPr lang="en-US" dirty="0"/>
          </a:p>
        </p:txBody>
      </p:sp>
    </p:spTree>
    <p:extLst>
      <p:ext uri="{BB962C8B-B14F-4D97-AF65-F5344CB8AC3E}">
        <p14:creationId xmlns:p14="http://schemas.microsoft.com/office/powerpoint/2010/main" val="822894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774"/>
            <a:ext cx="8229600" cy="503026"/>
          </a:xfrm>
        </p:spPr>
        <p:txBody>
          <a:bodyPr/>
          <a:lstStyle/>
          <a:p>
            <a:r>
              <a:rPr lang="en-US" altLang="en-US" dirty="0"/>
              <a:t>Staff </a:t>
            </a:r>
            <a:br>
              <a:rPr lang="en-US" altLang="en-US" dirty="0"/>
            </a:br>
            <a:r>
              <a:rPr lang="en-US" altLang="en-US" dirty="0"/>
              <a:t>Report</a:t>
            </a:r>
            <a:endParaRPr lang="en-US" dirty="0"/>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
        <p:nvSpPr>
          <p:cNvPr id="5" name="Rectangle 4">
            <a:extLst>
              <a:ext uri="{FF2B5EF4-FFF2-40B4-BE49-F238E27FC236}">
                <a16:creationId xmlns:a16="http://schemas.microsoft.com/office/drawing/2014/main" id="{84AE8B7F-7D59-4835-B0D4-A603470DEA63}"/>
              </a:ext>
            </a:extLst>
          </p:cNvPr>
          <p:cNvSpPr/>
          <p:nvPr/>
        </p:nvSpPr>
        <p:spPr>
          <a:xfrm>
            <a:off x="2438400" y="228600"/>
            <a:ext cx="4419600" cy="5871215"/>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1973DA6-88B8-45AE-B4AE-AFFBDC2153BF}"/>
              </a:ext>
            </a:extLst>
          </p:cNvPr>
          <p:cNvPicPr>
            <a:picLocks noChangeAspect="1"/>
          </p:cNvPicPr>
          <p:nvPr/>
        </p:nvPicPr>
        <p:blipFill rotWithShape="1">
          <a:blip r:embed="rId3"/>
          <a:srcRect l="42391" t="18403" r="25833" b="7038"/>
          <a:stretch/>
        </p:blipFill>
        <p:spPr>
          <a:xfrm>
            <a:off x="2514600" y="457200"/>
            <a:ext cx="4159352" cy="5489866"/>
          </a:xfrm>
          <a:prstGeom prst="rect">
            <a:avLst/>
          </a:prstGeom>
        </p:spPr>
      </p:pic>
    </p:spTree>
    <p:extLst>
      <p:ext uri="{BB962C8B-B14F-4D97-AF65-F5344CB8AC3E}">
        <p14:creationId xmlns:p14="http://schemas.microsoft.com/office/powerpoint/2010/main" val="125110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Downtown Specific Plan</a:t>
            </a:r>
            <a:endParaRPr lang="en-US" dirty="0"/>
          </a:p>
        </p:txBody>
      </p:sp>
      <p:sp>
        <p:nvSpPr>
          <p:cNvPr id="8" name="Text Placeholder 9"/>
          <p:cNvSpPr txBox="1">
            <a:spLocks/>
          </p:cNvSpPr>
          <p:nvPr/>
        </p:nvSpPr>
        <p:spPr>
          <a:xfrm>
            <a:off x="-25400" y="6244225"/>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
        <p:nvSpPr>
          <p:cNvPr id="3" name="Rectangle 2">
            <a:extLst>
              <a:ext uri="{FF2B5EF4-FFF2-40B4-BE49-F238E27FC236}">
                <a16:creationId xmlns:a16="http://schemas.microsoft.com/office/drawing/2014/main" id="{9E1C317A-AC97-4227-9721-AB721946F684}"/>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Text Box 5">
            <a:extLst>
              <a:ext uri="{FF2B5EF4-FFF2-40B4-BE49-F238E27FC236}">
                <a16:creationId xmlns:a16="http://schemas.microsoft.com/office/drawing/2014/main" id="{6AB76E8A-0239-4663-A435-A8AF63CECFC3}"/>
              </a:ext>
            </a:extLst>
          </p:cNvPr>
          <p:cNvSpPr txBox="1">
            <a:spLocks noChangeArrowheads="1"/>
          </p:cNvSpPr>
          <p:nvPr/>
        </p:nvSpPr>
        <p:spPr bwMode="auto">
          <a:xfrm>
            <a:off x="6331800" y="2317202"/>
            <a:ext cx="2380730" cy="3005951"/>
          </a:xfrm>
          <a:prstGeom prst="rect">
            <a:avLst/>
          </a:prstGeom>
          <a:noFill/>
          <a:ln w="9525">
            <a:noFill/>
            <a:miter lim="800000"/>
            <a:headEnd/>
            <a:tailEnd/>
          </a:ln>
        </p:spPr>
        <p:txBody>
          <a:bodyPr wrap="square">
            <a:spAutoFit/>
          </a:bodyPr>
          <a:lstStyle/>
          <a:p>
            <a:pPr eaLnBrk="0" hangingPunct="0">
              <a:lnSpc>
                <a:spcPts val="3400"/>
              </a:lnSpc>
              <a:defRPr/>
            </a:pPr>
            <a:r>
              <a:rPr lang="en-US" sz="2000" b="1" dirty="0">
                <a:solidFill>
                  <a:schemeClr val="tx1">
                    <a:lumMod val="65000"/>
                    <a:lumOff val="35000"/>
                  </a:schemeClr>
                </a:solidFill>
                <a:ea typeface="ＭＳ Ｐゴシック" pitchFamily="1" charset="-128"/>
              </a:rPr>
              <a:t>Downtown Core</a:t>
            </a:r>
            <a:endParaRPr lang="en-US" sz="1400" b="1" dirty="0">
              <a:solidFill>
                <a:schemeClr val="tx1">
                  <a:lumMod val="65000"/>
                  <a:lumOff val="35000"/>
                </a:schemeClr>
              </a:solidFill>
              <a:ea typeface="ＭＳ Ｐゴシック" pitchFamily="1" charset="-128"/>
            </a:endParaRPr>
          </a:p>
          <a:p>
            <a:pPr eaLnBrk="0" hangingPunct="0">
              <a:lnSpc>
                <a:spcPts val="3400"/>
              </a:lnSpc>
              <a:defRPr/>
            </a:pPr>
            <a:r>
              <a:rPr lang="en-US" b="1" dirty="0">
                <a:solidFill>
                  <a:schemeClr val="tx1">
                    <a:lumMod val="65000"/>
                    <a:lumOff val="35000"/>
                  </a:schemeClr>
                </a:solidFill>
                <a:ea typeface="ＭＳ Ｐゴシック" pitchFamily="1" charset="-128"/>
              </a:rPr>
              <a:t>Subarea 1</a:t>
            </a:r>
          </a:p>
          <a:p>
            <a:pPr marL="285750" indent="-285750" eaLnBrk="0" hangingPunct="0">
              <a:lnSpc>
                <a:spcPts val="2900"/>
              </a:lnSpc>
              <a:buFont typeface="Arial" panose="020B0604020202020204" pitchFamily="34" charset="0"/>
              <a:buChar char="•"/>
              <a:defRPr/>
            </a:pPr>
            <a:r>
              <a:rPr lang="en-US" sz="1400" dirty="0">
                <a:solidFill>
                  <a:schemeClr val="tx1">
                    <a:lumMod val="65000"/>
                    <a:lumOff val="35000"/>
                  </a:schemeClr>
                </a:solidFill>
                <a:ea typeface="ＭＳ Ｐゴシック" pitchFamily="1" charset="-128"/>
              </a:rPr>
              <a:t>Mixed-Use Required</a:t>
            </a:r>
          </a:p>
          <a:p>
            <a:pPr marL="285750" indent="-285750" eaLnBrk="0" hangingPunct="0">
              <a:buFont typeface="Arial" panose="020B0604020202020204" pitchFamily="34" charset="0"/>
              <a:buChar char="•"/>
              <a:defRPr/>
            </a:pPr>
            <a:r>
              <a:rPr lang="en-US" sz="1400" dirty="0">
                <a:solidFill>
                  <a:schemeClr val="tx1">
                    <a:lumMod val="65000"/>
                    <a:lumOff val="35000"/>
                  </a:schemeClr>
                </a:solidFill>
                <a:ea typeface="ＭＳ Ｐゴシック" pitchFamily="1" charset="-128"/>
              </a:rPr>
              <a:t>Three floors, 45-foot maximum height</a:t>
            </a:r>
          </a:p>
          <a:p>
            <a:pPr eaLnBrk="0" hangingPunct="0">
              <a:lnSpc>
                <a:spcPts val="3400"/>
              </a:lnSpc>
              <a:defRPr/>
            </a:pPr>
            <a:r>
              <a:rPr lang="en-US" b="1" dirty="0">
                <a:solidFill>
                  <a:schemeClr val="tx1">
                    <a:lumMod val="65000"/>
                    <a:lumOff val="35000"/>
                  </a:schemeClr>
                </a:solidFill>
                <a:ea typeface="ＭＳ Ｐゴシック" pitchFamily="1" charset="-128"/>
              </a:rPr>
              <a:t>Subarea 2</a:t>
            </a:r>
          </a:p>
          <a:p>
            <a:pPr marL="285750" indent="-285750" eaLnBrk="0" hangingPunct="0">
              <a:lnSpc>
                <a:spcPts val="2900"/>
              </a:lnSpc>
              <a:buFont typeface="Arial" panose="020B0604020202020204" pitchFamily="34" charset="0"/>
              <a:buChar char="•"/>
              <a:defRPr/>
            </a:pPr>
            <a:r>
              <a:rPr lang="en-US" sz="1400" dirty="0">
                <a:solidFill>
                  <a:schemeClr val="tx1">
                    <a:lumMod val="65000"/>
                    <a:lumOff val="35000"/>
                  </a:schemeClr>
                </a:solidFill>
                <a:ea typeface="ＭＳ Ｐゴシック" pitchFamily="1" charset="-128"/>
              </a:rPr>
              <a:t>Multi-Family Residential</a:t>
            </a:r>
          </a:p>
          <a:p>
            <a:pPr marL="285750" indent="-285750" eaLnBrk="0" hangingPunct="0">
              <a:buFont typeface="Arial" panose="020B0604020202020204" pitchFamily="34" charset="0"/>
              <a:buChar char="•"/>
              <a:defRPr/>
            </a:pPr>
            <a:r>
              <a:rPr lang="en-US" sz="1400" dirty="0">
                <a:solidFill>
                  <a:schemeClr val="tx1">
                    <a:lumMod val="65000"/>
                    <a:lumOff val="35000"/>
                  </a:schemeClr>
                </a:solidFill>
                <a:ea typeface="ＭＳ Ｐゴシック" pitchFamily="1" charset="-128"/>
              </a:rPr>
              <a:t>Four floors, 55-foot maximum height </a:t>
            </a:r>
          </a:p>
        </p:txBody>
      </p:sp>
      <p:grpSp>
        <p:nvGrpSpPr>
          <p:cNvPr id="10" name="Group 9">
            <a:extLst>
              <a:ext uri="{FF2B5EF4-FFF2-40B4-BE49-F238E27FC236}">
                <a16:creationId xmlns:a16="http://schemas.microsoft.com/office/drawing/2014/main" id="{366B50BB-B266-4B42-B931-2B2BD57DC260}"/>
              </a:ext>
            </a:extLst>
          </p:cNvPr>
          <p:cNvGrpSpPr/>
          <p:nvPr/>
        </p:nvGrpSpPr>
        <p:grpSpPr>
          <a:xfrm>
            <a:off x="905325" y="1361454"/>
            <a:ext cx="5047603" cy="4135092"/>
            <a:chOff x="379413" y="1352550"/>
            <a:chExt cx="5504522" cy="4661651"/>
          </a:xfrm>
        </p:grpSpPr>
        <p:pic>
          <p:nvPicPr>
            <p:cNvPr id="11" name="Picture 10">
              <a:extLst>
                <a:ext uri="{FF2B5EF4-FFF2-40B4-BE49-F238E27FC236}">
                  <a16:creationId xmlns:a16="http://schemas.microsoft.com/office/drawing/2014/main" id="{A67280C6-19CF-45F8-8793-92AEC5D0A7B7}"/>
                </a:ext>
              </a:extLst>
            </p:cNvPr>
            <p:cNvPicPr>
              <a:picLocks noChangeAspect="1"/>
            </p:cNvPicPr>
            <p:nvPr/>
          </p:nvPicPr>
          <p:blipFill>
            <a:blip r:embed="rId3"/>
            <a:stretch>
              <a:fillRect/>
            </a:stretch>
          </p:blipFill>
          <p:spPr>
            <a:xfrm>
              <a:off x="379413" y="1352550"/>
              <a:ext cx="5504522" cy="4661651"/>
            </a:xfrm>
            <a:prstGeom prst="rect">
              <a:avLst/>
            </a:prstGeom>
            <a:ln>
              <a:solidFill>
                <a:schemeClr val="tx1"/>
              </a:solidFill>
            </a:ln>
          </p:spPr>
        </p:pic>
        <p:sp>
          <p:nvSpPr>
            <p:cNvPr id="12" name="Rectangle 11">
              <a:extLst>
                <a:ext uri="{FF2B5EF4-FFF2-40B4-BE49-F238E27FC236}">
                  <a16:creationId xmlns:a16="http://schemas.microsoft.com/office/drawing/2014/main" id="{3348C97F-89B2-4F84-A113-AA9BF81DD38C}"/>
                </a:ext>
              </a:extLst>
            </p:cNvPr>
            <p:cNvSpPr/>
            <p:nvPr/>
          </p:nvSpPr>
          <p:spPr bwMode="auto">
            <a:xfrm>
              <a:off x="1023580" y="2729967"/>
              <a:ext cx="687994" cy="1166458"/>
            </a:xfrm>
            <a:prstGeom prst="rect">
              <a:avLst/>
            </a:prstGeom>
            <a:noFill/>
            <a:ln w="44450">
              <a:solidFill>
                <a:srgbClr val="33F954"/>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pic>
        <p:nvPicPr>
          <p:cNvPr id="13" name="Picture 12">
            <a:extLst>
              <a:ext uri="{FF2B5EF4-FFF2-40B4-BE49-F238E27FC236}">
                <a16:creationId xmlns:a16="http://schemas.microsoft.com/office/drawing/2014/main" id="{E8150B30-621A-4732-8EA0-CBA8131F11DC}"/>
              </a:ext>
            </a:extLst>
          </p:cNvPr>
          <p:cNvPicPr>
            <a:picLocks noChangeAspect="1"/>
          </p:cNvPicPr>
          <p:nvPr/>
        </p:nvPicPr>
        <p:blipFill>
          <a:blip r:embed="rId4"/>
          <a:stretch>
            <a:fillRect/>
          </a:stretch>
        </p:blipFill>
        <p:spPr>
          <a:xfrm>
            <a:off x="6275392" y="1396130"/>
            <a:ext cx="2380730" cy="784660"/>
          </a:xfrm>
          <a:prstGeom prst="rect">
            <a:avLst/>
          </a:prstGeom>
          <a:ln>
            <a:solidFill>
              <a:schemeClr val="tx1"/>
            </a:solidFill>
          </a:ln>
        </p:spPr>
      </p:pic>
    </p:spTree>
    <p:extLst>
      <p:ext uri="{BB962C8B-B14F-4D97-AF65-F5344CB8AC3E}">
        <p14:creationId xmlns:p14="http://schemas.microsoft.com/office/powerpoint/2010/main" val="268556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Proposed Project</a:t>
            </a:r>
            <a:endParaRPr lang="en-US" dirty="0"/>
          </a:p>
        </p:txBody>
      </p:sp>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8" name="Picture 7">
            <a:extLst>
              <a:ext uri="{FF2B5EF4-FFF2-40B4-BE49-F238E27FC236}">
                <a16:creationId xmlns:a16="http://schemas.microsoft.com/office/drawing/2014/main" id="{6C532BEE-4B85-4746-85BB-8655DC0BF917}"/>
              </a:ext>
            </a:extLst>
          </p:cNvPr>
          <p:cNvPicPr>
            <a:picLocks noChangeAspect="1"/>
          </p:cNvPicPr>
          <p:nvPr/>
        </p:nvPicPr>
        <p:blipFill rotWithShape="1">
          <a:blip r:embed="rId3"/>
          <a:srcRect l="1388"/>
          <a:stretch/>
        </p:blipFill>
        <p:spPr>
          <a:xfrm>
            <a:off x="493986" y="1143000"/>
            <a:ext cx="8135718" cy="4625464"/>
          </a:xfrm>
          <a:prstGeom prst="rect">
            <a:avLst/>
          </a:prstGeom>
          <a:ln>
            <a:solidFill>
              <a:schemeClr val="tx1"/>
            </a:solidFill>
          </a:ln>
        </p:spPr>
      </p:pic>
      <p:pic>
        <p:nvPicPr>
          <p:cNvPr id="9" name="Picture 8" descr="Site Render_030218.pdf">
            <a:extLst>
              <a:ext uri="{FF2B5EF4-FFF2-40B4-BE49-F238E27FC236}">
                <a16:creationId xmlns:a16="http://schemas.microsoft.com/office/drawing/2014/main" id="{D7C70298-E178-4914-BC42-5CC13B738DB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142000"/>
                    </a14:imgEffect>
                  </a14:imgLayer>
                </a14:imgProps>
              </a:ext>
              <a:ext uri="{28A0092B-C50C-407E-A947-70E740481C1C}">
                <a14:useLocalDpi xmlns:a14="http://schemas.microsoft.com/office/drawing/2010/main" val="0"/>
              </a:ext>
            </a:extLst>
          </a:blip>
          <a:srcRect l="14289" t="20629" r="11379" b="20688"/>
          <a:stretch/>
        </p:blipFill>
        <p:spPr>
          <a:xfrm rot="5400000">
            <a:off x="599703" y="2688309"/>
            <a:ext cx="3538848" cy="2078182"/>
          </a:xfrm>
          <a:prstGeom prst="rect">
            <a:avLst/>
          </a:prstGeom>
          <a:ln>
            <a:noFill/>
          </a:ln>
          <a:effectLst>
            <a:softEdge rad="112500"/>
          </a:effectLst>
        </p:spPr>
      </p:pic>
      <p:grpSp>
        <p:nvGrpSpPr>
          <p:cNvPr id="10" name="Group 9">
            <a:extLst>
              <a:ext uri="{FF2B5EF4-FFF2-40B4-BE49-F238E27FC236}">
                <a16:creationId xmlns:a16="http://schemas.microsoft.com/office/drawing/2014/main" id="{4B445AE0-8EA7-4EC6-8C05-A9BC8BF9BB0E}"/>
              </a:ext>
            </a:extLst>
          </p:cNvPr>
          <p:cNvGrpSpPr/>
          <p:nvPr/>
        </p:nvGrpSpPr>
        <p:grpSpPr>
          <a:xfrm>
            <a:off x="3562597" y="1650453"/>
            <a:ext cx="5046415" cy="2995128"/>
            <a:chOff x="3562597" y="1853788"/>
            <a:chExt cx="5046415" cy="2995128"/>
          </a:xfrm>
        </p:grpSpPr>
        <p:pic>
          <p:nvPicPr>
            <p:cNvPr id="11" name="Picture 10">
              <a:extLst>
                <a:ext uri="{FF2B5EF4-FFF2-40B4-BE49-F238E27FC236}">
                  <a16:creationId xmlns:a16="http://schemas.microsoft.com/office/drawing/2014/main" id="{B109AC60-542A-4F91-A527-90976AB7B797}"/>
                </a:ext>
              </a:extLst>
            </p:cNvPr>
            <p:cNvPicPr>
              <a:picLocks noChangeAspect="1"/>
            </p:cNvPicPr>
            <p:nvPr/>
          </p:nvPicPr>
          <p:blipFill>
            <a:blip r:embed="rId6"/>
            <a:stretch>
              <a:fillRect/>
            </a:stretch>
          </p:blipFill>
          <p:spPr>
            <a:xfrm>
              <a:off x="4663234" y="1853788"/>
              <a:ext cx="3199158" cy="2146712"/>
            </a:xfrm>
            <a:prstGeom prst="rect">
              <a:avLst/>
            </a:prstGeom>
            <a:effectLst>
              <a:softEdge rad="25400"/>
            </a:effectLst>
          </p:spPr>
        </p:pic>
        <p:pic>
          <p:nvPicPr>
            <p:cNvPr id="12" name="Picture 11">
              <a:extLst>
                <a:ext uri="{FF2B5EF4-FFF2-40B4-BE49-F238E27FC236}">
                  <a16:creationId xmlns:a16="http://schemas.microsoft.com/office/drawing/2014/main" id="{417FB943-CC2C-4A54-994B-284F174CC491}"/>
                </a:ext>
              </a:extLst>
            </p:cNvPr>
            <p:cNvPicPr>
              <a:picLocks noChangeAspect="1"/>
            </p:cNvPicPr>
            <p:nvPr/>
          </p:nvPicPr>
          <p:blipFill>
            <a:blip r:embed="rId7"/>
            <a:stretch>
              <a:fillRect/>
            </a:stretch>
          </p:blipFill>
          <p:spPr>
            <a:xfrm>
              <a:off x="3562597" y="2021109"/>
              <a:ext cx="1459580" cy="2827807"/>
            </a:xfrm>
            <a:prstGeom prst="rect">
              <a:avLst/>
            </a:prstGeom>
            <a:effectLst>
              <a:softEdge rad="25400"/>
            </a:effectLst>
          </p:spPr>
        </p:pic>
        <p:pic>
          <p:nvPicPr>
            <p:cNvPr id="13" name="Picture 12">
              <a:extLst>
                <a:ext uri="{FF2B5EF4-FFF2-40B4-BE49-F238E27FC236}">
                  <a16:creationId xmlns:a16="http://schemas.microsoft.com/office/drawing/2014/main" id="{52AD856B-8AAE-48C0-87ED-DFED470B9FA6}"/>
                </a:ext>
              </a:extLst>
            </p:cNvPr>
            <p:cNvPicPr>
              <a:picLocks noChangeAspect="1"/>
            </p:cNvPicPr>
            <p:nvPr/>
          </p:nvPicPr>
          <p:blipFill rotWithShape="1">
            <a:blip r:embed="rId8"/>
            <a:srcRect r="74930"/>
            <a:stretch/>
          </p:blipFill>
          <p:spPr>
            <a:xfrm>
              <a:off x="8143143" y="1853788"/>
              <a:ext cx="465869" cy="2087033"/>
            </a:xfrm>
            <a:prstGeom prst="rect">
              <a:avLst/>
            </a:prstGeom>
            <a:effectLst>
              <a:softEdge rad="50800"/>
            </a:effectLst>
          </p:spPr>
        </p:pic>
        <p:pic>
          <p:nvPicPr>
            <p:cNvPr id="15" name="Picture 14">
              <a:extLst>
                <a:ext uri="{FF2B5EF4-FFF2-40B4-BE49-F238E27FC236}">
                  <a16:creationId xmlns:a16="http://schemas.microsoft.com/office/drawing/2014/main" id="{8B46251A-2564-4EA1-9D36-5826E3143D5D}"/>
                </a:ext>
              </a:extLst>
            </p:cNvPr>
            <p:cNvPicPr>
              <a:picLocks noChangeAspect="1"/>
            </p:cNvPicPr>
            <p:nvPr/>
          </p:nvPicPr>
          <p:blipFill>
            <a:blip r:embed="rId9"/>
            <a:stretch>
              <a:fillRect/>
            </a:stretch>
          </p:blipFill>
          <p:spPr>
            <a:xfrm>
              <a:off x="5289047" y="3527048"/>
              <a:ext cx="2624964" cy="1159293"/>
            </a:xfrm>
            <a:prstGeom prst="rect">
              <a:avLst/>
            </a:prstGeom>
            <a:effectLst>
              <a:softEdge rad="152400"/>
            </a:effectLst>
          </p:spPr>
        </p:pic>
        <p:pic>
          <p:nvPicPr>
            <p:cNvPr id="16" name="Picture 15">
              <a:extLst>
                <a:ext uri="{FF2B5EF4-FFF2-40B4-BE49-F238E27FC236}">
                  <a16:creationId xmlns:a16="http://schemas.microsoft.com/office/drawing/2014/main" id="{E3999B35-685F-48F0-86D7-6F3B98DCAE94}"/>
                </a:ext>
              </a:extLst>
            </p:cNvPr>
            <p:cNvPicPr>
              <a:picLocks noChangeAspect="1"/>
            </p:cNvPicPr>
            <p:nvPr/>
          </p:nvPicPr>
          <p:blipFill>
            <a:blip r:embed="rId10"/>
            <a:stretch>
              <a:fillRect/>
            </a:stretch>
          </p:blipFill>
          <p:spPr>
            <a:xfrm>
              <a:off x="4358842" y="3625232"/>
              <a:ext cx="3239579" cy="1061109"/>
            </a:xfrm>
            <a:prstGeom prst="rect">
              <a:avLst/>
            </a:prstGeom>
            <a:effectLst>
              <a:softEdge rad="63500"/>
            </a:effectLst>
          </p:spPr>
        </p:pic>
      </p:grpSp>
    </p:spTree>
    <p:extLst>
      <p:ext uri="{BB962C8B-B14F-4D97-AF65-F5344CB8AC3E}">
        <p14:creationId xmlns:p14="http://schemas.microsoft.com/office/powerpoint/2010/main" val="746787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Architecture</a:t>
            </a:r>
            <a:endParaRPr lang="en-US" dirty="0"/>
          </a:p>
        </p:txBody>
      </p:sp>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9" name="Picture 8">
            <a:extLst>
              <a:ext uri="{FF2B5EF4-FFF2-40B4-BE49-F238E27FC236}">
                <a16:creationId xmlns:a16="http://schemas.microsoft.com/office/drawing/2014/main" id="{8CD5ADA6-8A06-40DD-A262-ED7236F0EE86}"/>
              </a:ext>
            </a:extLst>
          </p:cNvPr>
          <p:cNvPicPr>
            <a:picLocks noChangeAspect="1"/>
          </p:cNvPicPr>
          <p:nvPr/>
        </p:nvPicPr>
        <p:blipFill>
          <a:blip r:embed="rId3"/>
          <a:stretch>
            <a:fillRect/>
          </a:stretch>
        </p:blipFill>
        <p:spPr>
          <a:xfrm>
            <a:off x="762000" y="1113318"/>
            <a:ext cx="7924799" cy="44312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8096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9" name="Picture 8">
            <a:extLst>
              <a:ext uri="{FF2B5EF4-FFF2-40B4-BE49-F238E27FC236}">
                <a16:creationId xmlns:a16="http://schemas.microsoft.com/office/drawing/2014/main" id="{10E3B3B0-2F2E-4FC3-9C87-C031CCC9C8B9}"/>
              </a:ext>
            </a:extLst>
          </p:cNvPr>
          <p:cNvPicPr>
            <a:picLocks noChangeAspect="1"/>
          </p:cNvPicPr>
          <p:nvPr/>
        </p:nvPicPr>
        <p:blipFill>
          <a:blip r:embed="rId3"/>
          <a:stretch>
            <a:fillRect/>
          </a:stretch>
        </p:blipFill>
        <p:spPr>
          <a:xfrm>
            <a:off x="587517" y="838200"/>
            <a:ext cx="7968965" cy="44380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1461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7" name="Picture 6">
            <a:extLst>
              <a:ext uri="{FF2B5EF4-FFF2-40B4-BE49-F238E27FC236}">
                <a16:creationId xmlns:a16="http://schemas.microsoft.com/office/drawing/2014/main" id="{6E64A615-6519-44C2-9D6C-5FDD27E65D18}"/>
              </a:ext>
            </a:extLst>
          </p:cNvPr>
          <p:cNvPicPr>
            <a:picLocks noChangeAspect="1"/>
          </p:cNvPicPr>
          <p:nvPr/>
        </p:nvPicPr>
        <p:blipFill rotWithShape="1">
          <a:blip r:embed="rId3"/>
          <a:srcRect l="4268" t="5136" r="-114"/>
          <a:stretch/>
        </p:blipFill>
        <p:spPr>
          <a:xfrm>
            <a:off x="602178" y="762000"/>
            <a:ext cx="7939644" cy="44457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8419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427035"/>
            <a:ext cx="8229600" cy="503026"/>
          </a:xfrm>
        </p:spPr>
        <p:txBody>
          <a:bodyPr/>
          <a:lstStyle/>
          <a:p>
            <a:r>
              <a:rPr lang="en-US" altLang="en-US" dirty="0"/>
              <a:t>Community Workshops</a:t>
            </a:r>
            <a:endParaRPr lang="en-US" dirty="0"/>
          </a:p>
        </p:txBody>
      </p:sp>
      <p:pic>
        <p:nvPicPr>
          <p:cNvPr id="5" name="Picture 2" descr="L:\Community Development\Award Submittals\ABAG Regional Growing Smarter Together Award\Photos\Downtown Photos\2-Visioning Project Public Worksh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97577" y="1219200"/>
            <a:ext cx="6569075" cy="4525963"/>
          </a:xfrm>
          <a:prstGeom prst="rect">
            <a:avLst/>
          </a:prstGeom>
          <a:noFill/>
        </p:spPr>
      </p:pic>
      <p:sp>
        <p:nvSpPr>
          <p:cNvPr id="8" name="Text Placeholder 9"/>
          <p:cNvSpPr txBox="1">
            <a:spLocks/>
          </p:cNvSpPr>
          <p:nvPr/>
        </p:nvSpPr>
        <p:spPr>
          <a:xfrm>
            <a:off x="0" y="6248400"/>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2213395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pic>
        <p:nvPicPr>
          <p:cNvPr id="8" name="Picture 7">
            <a:extLst>
              <a:ext uri="{FF2B5EF4-FFF2-40B4-BE49-F238E27FC236}">
                <a16:creationId xmlns:a16="http://schemas.microsoft.com/office/drawing/2014/main" id="{92F974C8-CC1A-466C-BE5F-B77AFFC9EFC8}"/>
              </a:ext>
            </a:extLst>
          </p:cNvPr>
          <p:cNvPicPr>
            <a:picLocks noChangeAspect="1"/>
          </p:cNvPicPr>
          <p:nvPr/>
        </p:nvPicPr>
        <p:blipFill rotWithShape="1">
          <a:blip r:embed="rId3"/>
          <a:srcRect l="7894" t="3019" r="14411" b="3231"/>
          <a:stretch/>
        </p:blipFill>
        <p:spPr>
          <a:xfrm>
            <a:off x="857250" y="628702"/>
            <a:ext cx="7413651" cy="5029260"/>
          </a:xfrm>
          <a:prstGeom prst="rect">
            <a:avLst/>
          </a:prstGeom>
          <a:ln>
            <a:noFill/>
          </a:ln>
          <a:effectLst/>
        </p:spPr>
      </p:pic>
      <p:pic>
        <p:nvPicPr>
          <p:cNvPr id="1032" name="Picture 8">
            <a:extLst>
              <a:ext uri="{FF2B5EF4-FFF2-40B4-BE49-F238E27FC236}">
                <a16:creationId xmlns:a16="http://schemas.microsoft.com/office/drawing/2014/main" id="{0117B277-5295-4AA8-BA7B-4F58FD2D4A21}"/>
              </a:ext>
            </a:extLst>
          </p:cNvPr>
          <p:cNvPicPr>
            <a:picLocks noChangeAspect="1" noChangeArrowheads="1"/>
          </p:cNvPicPr>
          <p:nvPr/>
        </p:nvPicPr>
        <p:blipFill>
          <a:blip r:embed="rId4"/>
          <a:srcRect l="10076" r="10076"/>
          <a:stretch/>
        </p:blipFill>
        <p:spPr bwMode="auto">
          <a:xfrm>
            <a:off x="838200" y="552450"/>
            <a:ext cx="7543800" cy="511755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06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032"/>
                                        </p:tgtEl>
                                      </p:cBhvr>
                                    </p:animEffect>
                                    <p:set>
                                      <p:cBhvr>
                                        <p:cTn id="7" dur="1" fill="hold">
                                          <p:stCondLst>
                                            <p:cond delay="29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dirty="0"/>
              <a:t>Specific Plan Area</a:t>
            </a:r>
          </a:p>
        </p:txBody>
      </p:sp>
      <p:pic>
        <p:nvPicPr>
          <p:cNvPr id="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 y="1447800"/>
            <a:ext cx="8229600" cy="3657600"/>
          </a:xfrm>
          <a:prstGeom prst="rect">
            <a:avLst/>
          </a:prstGeom>
          <a:noFill/>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696855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5"/>
            <a:ext cx="8305800" cy="503026"/>
          </a:xfrm>
        </p:spPr>
        <p:txBody>
          <a:bodyPr/>
          <a:lstStyle/>
          <a:p>
            <a:r>
              <a:rPr lang="en-US" altLang="en-US" dirty="0"/>
              <a:t>Downtown Specific Plan Components</a:t>
            </a:r>
          </a:p>
        </p:txBody>
      </p:sp>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
        <p:nvSpPr>
          <p:cNvPr id="9" name="Rectangle 7">
            <a:extLst>
              <a:ext uri="{FF2B5EF4-FFF2-40B4-BE49-F238E27FC236}">
                <a16:creationId xmlns:a16="http://schemas.microsoft.com/office/drawing/2014/main" id="{B7D38859-873F-4294-A1A1-E9B8E8628125}"/>
              </a:ext>
            </a:extLst>
          </p:cNvPr>
          <p:cNvSpPr txBox="1">
            <a:spLocks noChangeArrowheads="1"/>
          </p:cNvSpPr>
          <p:nvPr/>
        </p:nvSpPr>
        <p:spPr>
          <a:xfrm>
            <a:off x="531223" y="1219200"/>
            <a:ext cx="8229600" cy="4525963"/>
          </a:xfrm>
          <a:prstGeom prst="rect">
            <a:avLst/>
          </a:prstGeom>
        </p:spPr>
        <p:txBody>
          <a:bodyPr/>
          <a:lstStyle>
            <a:lvl1pPr marL="342900" indent="-342900" algn="l" defTabSz="457200" rtl="0" eaLnBrk="0" fontAlgn="base" hangingPunct="0">
              <a:lnSpc>
                <a:spcPct val="120000"/>
              </a:lnSpc>
              <a:spcBef>
                <a:spcPct val="20000"/>
              </a:spcBef>
              <a:spcAft>
                <a:spcPct val="0"/>
              </a:spcAft>
              <a:buFont typeface="Calibri Light" pitchFamily="34" charset="0"/>
              <a:buChar char="»"/>
              <a:defRPr sz="2400" kern="1200">
                <a:solidFill>
                  <a:srgbClr val="595959"/>
                </a:solidFill>
                <a:latin typeface="Calibri Light" panose="020F030202020403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nSpc>
                <a:spcPct val="80000"/>
              </a:lnSpc>
              <a:buFont typeface="Arial" charset="0"/>
              <a:buNone/>
            </a:pPr>
            <a:r>
              <a:rPr lang="en-US" altLang="en-US" sz="1800" dirty="0">
                <a:latin typeface="+mn-lt"/>
              </a:rPr>
              <a:t>Existing Conditions:</a:t>
            </a:r>
          </a:p>
          <a:p>
            <a:pPr marL="914400" lvl="2" indent="0">
              <a:lnSpc>
                <a:spcPct val="80000"/>
              </a:lnSpc>
              <a:buFont typeface="Arial" charset="0"/>
              <a:buNone/>
            </a:pPr>
            <a:r>
              <a:rPr lang="en-US" altLang="en-US" sz="1800" dirty="0">
                <a:latin typeface="+mn-lt"/>
              </a:rPr>
              <a:t>Documents the land use pattern that existed in 2003/2004</a:t>
            </a:r>
          </a:p>
          <a:p>
            <a:pPr lvl="2">
              <a:lnSpc>
                <a:spcPct val="80000"/>
              </a:lnSpc>
              <a:buFontTx/>
              <a:buNone/>
            </a:pPr>
            <a:endParaRPr lang="en-US" altLang="en-US" sz="1800" dirty="0">
              <a:latin typeface="+mn-lt"/>
            </a:endParaRPr>
          </a:p>
          <a:p>
            <a:pPr marL="457200" lvl="1" indent="0">
              <a:lnSpc>
                <a:spcPct val="80000"/>
              </a:lnSpc>
              <a:buFont typeface="Arial" charset="0"/>
              <a:buNone/>
            </a:pPr>
            <a:r>
              <a:rPr lang="en-US" altLang="en-US" sz="1800" dirty="0">
                <a:latin typeface="+mn-lt"/>
              </a:rPr>
              <a:t>Revitalization Strategy:</a:t>
            </a:r>
          </a:p>
          <a:p>
            <a:pPr marL="914400" lvl="2" indent="0">
              <a:lnSpc>
                <a:spcPct val="80000"/>
              </a:lnSpc>
              <a:buFont typeface="Arial" charset="0"/>
              <a:buNone/>
            </a:pPr>
            <a:r>
              <a:rPr lang="en-US" altLang="en-US" sz="1800" dirty="0">
                <a:latin typeface="+mn-lt"/>
              </a:rPr>
              <a:t>Provides a coordinated direction for all plan elements to achieve specific community objectives.</a:t>
            </a:r>
          </a:p>
          <a:p>
            <a:pPr lvl="2">
              <a:lnSpc>
                <a:spcPct val="80000"/>
              </a:lnSpc>
              <a:buFontTx/>
              <a:buNone/>
            </a:pPr>
            <a:endParaRPr lang="en-US" altLang="en-US" sz="1800" dirty="0">
              <a:latin typeface="+mn-lt"/>
            </a:endParaRPr>
          </a:p>
          <a:p>
            <a:pPr marL="457200" lvl="1" indent="0">
              <a:lnSpc>
                <a:spcPct val="80000"/>
              </a:lnSpc>
              <a:buFont typeface="Arial" charset="0"/>
              <a:buNone/>
            </a:pPr>
            <a:r>
              <a:rPr lang="en-US" altLang="en-US" sz="1800" dirty="0">
                <a:latin typeface="+mn-lt"/>
              </a:rPr>
              <a:t>Land Use and Development Policies</a:t>
            </a:r>
          </a:p>
          <a:p>
            <a:pPr marL="914400" lvl="2" indent="0">
              <a:lnSpc>
                <a:spcPct val="80000"/>
              </a:lnSpc>
              <a:buFont typeface="Arial" charset="0"/>
              <a:buNone/>
            </a:pPr>
            <a:r>
              <a:rPr lang="en-US" altLang="en-US" sz="1800" dirty="0">
                <a:latin typeface="+mn-lt"/>
              </a:rPr>
              <a:t>Provides the regulatory framework governing development.</a:t>
            </a:r>
          </a:p>
          <a:p>
            <a:pPr lvl="2">
              <a:lnSpc>
                <a:spcPct val="80000"/>
              </a:lnSpc>
              <a:buFontTx/>
              <a:buNone/>
            </a:pPr>
            <a:endParaRPr lang="en-US" altLang="en-US" sz="1800" dirty="0">
              <a:latin typeface="+mn-lt"/>
            </a:endParaRPr>
          </a:p>
          <a:p>
            <a:pPr marL="457200" lvl="1" indent="0">
              <a:lnSpc>
                <a:spcPct val="80000"/>
              </a:lnSpc>
              <a:buFont typeface="Arial" charset="0"/>
              <a:buNone/>
            </a:pPr>
            <a:r>
              <a:rPr lang="en-US" altLang="en-US" sz="1800" dirty="0">
                <a:latin typeface="+mn-lt"/>
              </a:rPr>
              <a:t>Development Standards:</a:t>
            </a:r>
          </a:p>
          <a:p>
            <a:pPr marL="914400" lvl="2" indent="0">
              <a:lnSpc>
                <a:spcPct val="80000"/>
              </a:lnSpc>
              <a:buFont typeface="Arial" charset="0"/>
              <a:buNone/>
            </a:pPr>
            <a:r>
              <a:rPr lang="en-US" altLang="en-US" sz="1800" dirty="0">
                <a:latin typeface="+mn-lt"/>
              </a:rPr>
              <a:t>Provides detailed regulations for site development. </a:t>
            </a:r>
          </a:p>
          <a:p>
            <a:pPr lvl="2">
              <a:lnSpc>
                <a:spcPct val="80000"/>
              </a:lnSpc>
              <a:buFontTx/>
              <a:buNone/>
            </a:pPr>
            <a:endParaRPr lang="en-US" altLang="en-US" sz="1800" dirty="0">
              <a:latin typeface="+mn-lt"/>
            </a:endParaRPr>
          </a:p>
          <a:p>
            <a:pPr marL="457200" lvl="1" indent="0">
              <a:lnSpc>
                <a:spcPct val="80000"/>
              </a:lnSpc>
              <a:buFont typeface="Arial" charset="0"/>
              <a:buNone/>
            </a:pPr>
            <a:r>
              <a:rPr lang="en-US" altLang="en-US" sz="1800" dirty="0">
                <a:latin typeface="+mn-lt"/>
              </a:rPr>
              <a:t>Design Standards and Guidelines:</a:t>
            </a:r>
          </a:p>
          <a:p>
            <a:pPr marL="914400" lvl="2" indent="0">
              <a:lnSpc>
                <a:spcPct val="80000"/>
              </a:lnSpc>
              <a:buFont typeface="Arial" charset="0"/>
              <a:buNone/>
            </a:pPr>
            <a:r>
              <a:rPr lang="en-US" altLang="en-US" sz="1800" dirty="0">
                <a:latin typeface="+mn-lt"/>
              </a:rPr>
              <a:t>Provides specific direction on appropriate building types and principles of urban design to simplify the review process and provide greater certainty for developers.</a:t>
            </a:r>
          </a:p>
          <a:p>
            <a:pPr lvl="1">
              <a:lnSpc>
                <a:spcPct val="80000"/>
              </a:lnSpc>
              <a:buFontTx/>
              <a:buNone/>
            </a:pPr>
            <a:endParaRPr lang="en-US" altLang="en-US" sz="1800" dirty="0"/>
          </a:p>
          <a:p>
            <a:pPr>
              <a:lnSpc>
                <a:spcPct val="80000"/>
              </a:lnSpc>
              <a:buFontTx/>
              <a:buNone/>
            </a:pPr>
            <a:endParaRPr lang="en-US" altLang="en-US" sz="2000" dirty="0"/>
          </a:p>
        </p:txBody>
      </p:sp>
    </p:spTree>
    <p:extLst>
      <p:ext uri="{BB962C8B-B14F-4D97-AF65-F5344CB8AC3E}">
        <p14:creationId xmlns:p14="http://schemas.microsoft.com/office/powerpoint/2010/main" val="2299795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5"/>
            <a:ext cx="8305800" cy="503026"/>
          </a:xfrm>
        </p:spPr>
        <p:txBody>
          <a:bodyPr/>
          <a:lstStyle/>
          <a:p>
            <a:r>
              <a:rPr lang="en-US" altLang="en-US" dirty="0"/>
              <a:t>Downtown Specific Plan Components</a:t>
            </a:r>
          </a:p>
        </p:txBody>
      </p:sp>
      <p:pic>
        <p:nvPicPr>
          <p:cNvPr id="6" name="Picture 6" descr="npo00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966995"/>
            <a:ext cx="1184275" cy="2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7"/>
          <p:cNvSpPr txBox="1">
            <a:spLocks noChangeArrowheads="1"/>
          </p:cNvSpPr>
          <p:nvPr/>
        </p:nvSpPr>
        <p:spPr>
          <a:xfrm>
            <a:off x="990600" y="1219200"/>
            <a:ext cx="7848600" cy="4648200"/>
          </a:xfrm>
          <a:prstGeom prst="rect">
            <a:avLst/>
          </a:prstGeom>
        </p:spPr>
        <p:txBody>
          <a:bodyPr/>
          <a:lstStyle>
            <a:lvl1pPr marL="342900" indent="-342900" algn="l" defTabSz="457200" rtl="0" eaLnBrk="0" fontAlgn="base" hangingPunct="0">
              <a:lnSpc>
                <a:spcPct val="120000"/>
              </a:lnSpc>
              <a:spcBef>
                <a:spcPct val="20000"/>
              </a:spcBef>
              <a:spcAft>
                <a:spcPct val="0"/>
              </a:spcAft>
              <a:buFont typeface="Calibri Light" pitchFamily="34" charset="0"/>
              <a:buChar char="»"/>
              <a:defRPr sz="2400" kern="1200">
                <a:solidFill>
                  <a:srgbClr val="595959"/>
                </a:solidFill>
                <a:latin typeface="Calibri Light" panose="020F030202020403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14300">
              <a:lnSpc>
                <a:spcPct val="80000"/>
              </a:lnSpc>
              <a:buNone/>
            </a:pPr>
            <a:r>
              <a:rPr lang="en-US" altLang="en-US" sz="1800" dirty="0">
                <a:latin typeface="+mn-lt"/>
                <a:cs typeface="Arial" panose="020B0604020202020204" pitchFamily="34" charset="0"/>
              </a:rPr>
              <a:t>Circulation and Transportation: </a:t>
            </a:r>
          </a:p>
          <a:p>
            <a:pPr marL="457200" lvl="1" indent="0">
              <a:lnSpc>
                <a:spcPct val="80000"/>
              </a:lnSpc>
              <a:buNone/>
            </a:pPr>
            <a:r>
              <a:rPr lang="en-US" altLang="en-US" sz="1800" dirty="0">
                <a:latin typeface="+mn-lt"/>
                <a:cs typeface="Arial" panose="020B0604020202020204" pitchFamily="34" charset="0"/>
              </a:rPr>
              <a:t>Contains specific recommendations for First Street, new mid-block streets and alleys and other roadway improvements. </a:t>
            </a:r>
          </a:p>
          <a:p>
            <a:pPr lvl="1">
              <a:lnSpc>
                <a:spcPct val="80000"/>
              </a:lnSpc>
              <a:buFontTx/>
              <a:buNone/>
            </a:pPr>
            <a:endParaRPr lang="en-US" altLang="en-US" sz="1800" dirty="0">
              <a:latin typeface="+mn-lt"/>
              <a:cs typeface="Arial" panose="020B0604020202020204" pitchFamily="34" charset="0"/>
            </a:endParaRPr>
          </a:p>
          <a:p>
            <a:pPr marL="0" indent="-114300">
              <a:lnSpc>
                <a:spcPct val="80000"/>
              </a:lnSpc>
              <a:buNone/>
            </a:pPr>
            <a:r>
              <a:rPr lang="en-US" altLang="en-US" sz="1800" dirty="0">
                <a:latin typeface="+mn-lt"/>
                <a:cs typeface="Arial" panose="020B0604020202020204" pitchFamily="34" charset="0"/>
              </a:rPr>
              <a:t>Parking:</a:t>
            </a:r>
          </a:p>
          <a:p>
            <a:pPr marL="457200" lvl="1" indent="0">
              <a:lnSpc>
                <a:spcPct val="80000"/>
              </a:lnSpc>
              <a:buNone/>
            </a:pPr>
            <a:r>
              <a:rPr lang="en-US" altLang="en-US" sz="1800" dirty="0">
                <a:latin typeface="+mn-lt"/>
                <a:cs typeface="Arial" panose="020B0604020202020204" pitchFamily="34" charset="0"/>
              </a:rPr>
              <a:t>Identifies specific parking standards for new development and provides a parking strategy to meet the overall parking demand as the Downtown redevelops. </a:t>
            </a:r>
          </a:p>
          <a:p>
            <a:pPr lvl="1">
              <a:lnSpc>
                <a:spcPct val="80000"/>
              </a:lnSpc>
              <a:buFontTx/>
              <a:buNone/>
            </a:pPr>
            <a:endParaRPr lang="en-US" altLang="en-US" sz="1800" dirty="0">
              <a:latin typeface="+mn-lt"/>
              <a:cs typeface="Arial" panose="020B0604020202020204" pitchFamily="34" charset="0"/>
            </a:endParaRPr>
          </a:p>
          <a:p>
            <a:pPr marL="0" indent="-114300">
              <a:lnSpc>
                <a:spcPct val="80000"/>
              </a:lnSpc>
              <a:buNone/>
            </a:pPr>
            <a:r>
              <a:rPr lang="en-US" altLang="en-US" sz="1800" dirty="0">
                <a:latin typeface="+mn-lt"/>
                <a:cs typeface="Arial" panose="020B0604020202020204" pitchFamily="34" charset="0"/>
              </a:rPr>
              <a:t>Public Utilities and Infrastructure :</a:t>
            </a:r>
          </a:p>
          <a:p>
            <a:pPr marL="457200" lvl="1" indent="0">
              <a:lnSpc>
                <a:spcPct val="80000"/>
              </a:lnSpc>
              <a:buNone/>
            </a:pPr>
            <a:r>
              <a:rPr lang="en-US" altLang="en-US" sz="1800" dirty="0">
                <a:latin typeface="+mn-lt"/>
                <a:cs typeface="Arial" panose="020B0604020202020204" pitchFamily="34" charset="0"/>
              </a:rPr>
              <a:t>Identifies major capital improvements needed to support Downtown revitalization. </a:t>
            </a:r>
          </a:p>
          <a:p>
            <a:pPr lvl="1">
              <a:lnSpc>
                <a:spcPct val="80000"/>
              </a:lnSpc>
              <a:buFontTx/>
              <a:buNone/>
            </a:pPr>
            <a:endParaRPr lang="en-US" altLang="en-US" sz="1800" dirty="0">
              <a:latin typeface="+mn-lt"/>
              <a:cs typeface="Arial" panose="020B0604020202020204" pitchFamily="34" charset="0"/>
            </a:endParaRPr>
          </a:p>
          <a:p>
            <a:pPr marL="0" indent="-114300">
              <a:lnSpc>
                <a:spcPct val="80000"/>
              </a:lnSpc>
              <a:buNone/>
            </a:pPr>
            <a:r>
              <a:rPr lang="en-US" altLang="en-US" sz="1800" dirty="0">
                <a:latin typeface="+mn-lt"/>
                <a:cs typeface="Arial" panose="020B0604020202020204" pitchFamily="34" charset="0"/>
              </a:rPr>
              <a:t>Implementation :</a:t>
            </a:r>
          </a:p>
          <a:p>
            <a:pPr marL="457200" lvl="1" indent="0">
              <a:lnSpc>
                <a:spcPct val="80000"/>
              </a:lnSpc>
              <a:buNone/>
            </a:pPr>
            <a:r>
              <a:rPr lang="en-US" altLang="en-US" sz="1800" dirty="0">
                <a:latin typeface="+mn-lt"/>
                <a:cs typeface="Arial" panose="020B0604020202020204" pitchFamily="34" charset="0"/>
              </a:rPr>
              <a:t>Lists priorities for revitalization and identifies specific areas where focused investment will provide the most benefit in achieving community objectives.  It also includes specific recommendations for Catalyst Projects that are designed to “jump-start” revitalization</a:t>
            </a:r>
            <a:r>
              <a:rPr lang="en-US" altLang="en-US" sz="1800" dirty="0">
                <a:latin typeface="+mn-lt"/>
              </a:rPr>
              <a:t>.</a:t>
            </a:r>
          </a:p>
        </p:txBody>
      </p:sp>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236028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dirty="0"/>
              <a:t>Revitalization Strategy</a:t>
            </a:r>
          </a:p>
        </p:txBody>
      </p:sp>
      <p:sp>
        <p:nvSpPr>
          <p:cNvPr id="5" name="Rectangle 7"/>
          <p:cNvSpPr txBox="1">
            <a:spLocks noChangeArrowheads="1"/>
          </p:cNvSpPr>
          <p:nvPr/>
        </p:nvSpPr>
        <p:spPr>
          <a:xfrm>
            <a:off x="990600" y="1524000"/>
            <a:ext cx="7391400" cy="4495800"/>
          </a:xfrm>
          <a:prstGeom prst="rect">
            <a:avLst/>
          </a:prstGeom>
        </p:spPr>
        <p:txBody>
          <a:bodyPr/>
          <a:lstStyle>
            <a:lvl1pPr marL="342900" indent="-342900" algn="l" defTabSz="457200" rtl="0" eaLnBrk="0" fontAlgn="base" hangingPunct="0">
              <a:lnSpc>
                <a:spcPct val="120000"/>
              </a:lnSpc>
              <a:spcBef>
                <a:spcPct val="20000"/>
              </a:spcBef>
              <a:spcAft>
                <a:spcPct val="0"/>
              </a:spcAft>
              <a:buFont typeface="Calibri Light" pitchFamily="34" charset="0"/>
              <a:buChar char="»"/>
              <a:defRPr sz="2400" kern="1200">
                <a:solidFill>
                  <a:srgbClr val="595959"/>
                </a:solidFill>
                <a:latin typeface="Calibri Light" panose="020F030202020403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9600" indent="-609600" eaLnBrk="1" hangingPunct="1">
              <a:lnSpc>
                <a:spcPct val="100000"/>
              </a:lnSpc>
              <a:spcBef>
                <a:spcPct val="0"/>
              </a:spcBef>
              <a:spcAft>
                <a:spcPts val="600"/>
              </a:spcAft>
              <a:buFontTx/>
              <a:buAutoNum type="arabicPeriod"/>
            </a:pPr>
            <a:r>
              <a:rPr lang="en-US" altLang="en-US" sz="1800" dirty="0">
                <a:latin typeface="+mn-lt"/>
              </a:rPr>
              <a:t>Promote the concentration of activity-generating uses in a compact cluster in the center of Downtown. </a:t>
            </a:r>
          </a:p>
          <a:p>
            <a:pPr marL="609600" indent="-609600" eaLnBrk="1" hangingPunct="1">
              <a:lnSpc>
                <a:spcPct val="100000"/>
              </a:lnSpc>
              <a:spcBef>
                <a:spcPct val="0"/>
              </a:spcBef>
              <a:spcAft>
                <a:spcPts val="600"/>
              </a:spcAft>
              <a:buFontTx/>
              <a:buAutoNum type="arabicPeriod" startAt="2"/>
            </a:pPr>
            <a:r>
              <a:rPr lang="en-US" altLang="en-US" sz="1800" dirty="0">
                <a:latin typeface="+mn-lt"/>
              </a:rPr>
              <a:t>Maximize investment in new housing construction throughout the Specific Plan Area.</a:t>
            </a:r>
          </a:p>
          <a:p>
            <a:pPr marL="609600" indent="-609600" eaLnBrk="1" hangingPunct="1">
              <a:lnSpc>
                <a:spcPct val="100000"/>
              </a:lnSpc>
              <a:spcBef>
                <a:spcPct val="0"/>
              </a:spcBef>
              <a:spcAft>
                <a:spcPts val="600"/>
              </a:spcAft>
              <a:buFontTx/>
              <a:buAutoNum type="arabicPeriod" startAt="3"/>
            </a:pPr>
            <a:r>
              <a:rPr lang="en-US" altLang="en-US" sz="1800" dirty="0">
                <a:latin typeface="+mn-lt"/>
              </a:rPr>
              <a:t>Dramatically transform the character of the Downtown’s primary pedestrian space, First Street.</a:t>
            </a:r>
          </a:p>
          <a:p>
            <a:pPr marL="609600" indent="-609600" eaLnBrk="1" hangingPunct="1">
              <a:lnSpc>
                <a:spcPct val="100000"/>
              </a:lnSpc>
              <a:spcBef>
                <a:spcPct val="0"/>
              </a:spcBef>
              <a:spcAft>
                <a:spcPts val="600"/>
              </a:spcAft>
              <a:buFontTx/>
              <a:buAutoNum type="arabicPeriod" startAt="4"/>
            </a:pPr>
            <a:r>
              <a:rPr lang="en-US" altLang="en-US" sz="1800" dirty="0">
                <a:latin typeface="+mn-lt"/>
              </a:rPr>
              <a:t>Focus immediate attention on opportunity sites capable of delivering dramatic short-term beneficial change.</a:t>
            </a:r>
          </a:p>
          <a:p>
            <a:pPr marL="609600" indent="-609600" eaLnBrk="1" hangingPunct="1">
              <a:lnSpc>
                <a:spcPct val="100000"/>
              </a:lnSpc>
              <a:spcBef>
                <a:spcPct val="0"/>
              </a:spcBef>
              <a:spcAft>
                <a:spcPts val="600"/>
              </a:spcAft>
              <a:buFontTx/>
              <a:buAutoNum type="arabicPeriod" startAt="5"/>
            </a:pPr>
            <a:r>
              <a:rPr lang="en-US" altLang="en-US" sz="1800" dirty="0">
                <a:latin typeface="+mn-lt"/>
              </a:rPr>
              <a:t>Maximize transit opportunities. </a:t>
            </a:r>
          </a:p>
        </p:txBody>
      </p:sp>
      <p:pic>
        <p:nvPicPr>
          <p:cNvPr id="6" name="Picture 6" descr="npo00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966995"/>
            <a:ext cx="1184275" cy="2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1305476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1" name="Picture 7" descr="council"/>
          <p:cNvPicPr>
            <a:picLocks noChangeAspect="1" noChangeArrowheads="1"/>
          </p:cNvPicPr>
          <p:nvPr/>
        </p:nvPicPr>
        <p:blipFill rotWithShape="1">
          <a:blip r:embed="rId3">
            <a:extLst>
              <a:ext uri="{28A0092B-C50C-407E-A947-70E740481C1C}">
                <a14:useLocalDpi xmlns:a14="http://schemas.microsoft.com/office/drawing/2010/main" val="0"/>
              </a:ext>
            </a:extLst>
          </a:blip>
          <a:srcRect l="1451" t="4265" r="68612" b="5296"/>
          <a:stretch/>
        </p:blipFill>
        <p:spPr bwMode="auto">
          <a:xfrm>
            <a:off x="5342467" y="1371600"/>
            <a:ext cx="3429000" cy="2302534"/>
          </a:xfrm>
          <a:prstGeom prst="rect">
            <a:avLst/>
          </a:prstGeom>
          <a:noFill/>
          <a:ln w="6350">
            <a:solidFill>
              <a:srgbClr val="000000"/>
            </a:solidFill>
          </a:ln>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Approval/Amendment Process</a:t>
            </a:r>
          </a:p>
          <a:p>
            <a:pPr lvl="1"/>
            <a:r>
              <a:rPr lang="en-US" dirty="0"/>
              <a:t>Review General Plan, </a:t>
            </a:r>
            <a:br>
              <a:rPr lang="en-US" dirty="0"/>
            </a:br>
            <a:r>
              <a:rPr lang="en-US" dirty="0"/>
              <a:t>Housing Element, and Zoning Code</a:t>
            </a:r>
          </a:p>
          <a:p>
            <a:pPr lvl="1"/>
            <a:r>
              <a:rPr lang="en-US" dirty="0"/>
              <a:t>Conduct a public hearing</a:t>
            </a:r>
          </a:p>
          <a:p>
            <a:pPr lvl="1"/>
            <a:r>
              <a:rPr lang="en-US" dirty="0"/>
              <a:t>Make a recommendation to the </a:t>
            </a:r>
            <a:br>
              <a:rPr lang="en-US" dirty="0"/>
            </a:br>
            <a:r>
              <a:rPr lang="en-US" dirty="0"/>
              <a:t>Board/City Council</a:t>
            </a:r>
          </a:p>
          <a:p>
            <a:pPr lvl="1"/>
            <a:r>
              <a:rPr lang="en-US" dirty="0"/>
              <a:t>Board/City Council Adoption </a:t>
            </a:r>
            <a:br>
              <a:rPr lang="en-US" dirty="0"/>
            </a:br>
            <a:r>
              <a:rPr lang="en-US" dirty="0"/>
              <a:t>(Legislative Action)</a:t>
            </a:r>
          </a:p>
          <a:p>
            <a:endParaRPr lang="en-US" dirty="0"/>
          </a:p>
        </p:txBody>
      </p:sp>
      <p:sp>
        <p:nvSpPr>
          <p:cNvPr id="3" name="Title 2"/>
          <p:cNvSpPr>
            <a:spLocks noGrp="1"/>
          </p:cNvSpPr>
          <p:nvPr>
            <p:ph type="title"/>
          </p:nvPr>
        </p:nvSpPr>
        <p:spPr/>
        <p:txBody>
          <a:bodyPr/>
          <a:lstStyle/>
          <a:p>
            <a:r>
              <a:rPr lang="en-US" dirty="0"/>
              <a:t>Role of the Planning Commission</a:t>
            </a:r>
          </a:p>
        </p:txBody>
      </p:sp>
      <p:sp>
        <p:nvSpPr>
          <p:cNvPr id="6"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2922549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First Street Before</a:t>
            </a:r>
            <a:endParaRPr lang="en-US" dirty="0"/>
          </a:p>
        </p:txBody>
      </p:sp>
      <p:sp>
        <p:nvSpPr>
          <p:cNvPr id="4" name="Rectangle 2"/>
          <p:cNvSpPr txBox="1">
            <a:spLocks noChangeArrowheads="1"/>
          </p:cNvSpPr>
          <p:nvPr/>
        </p:nvSpPr>
        <p:spPr bwMode="auto">
          <a:xfrm>
            <a:off x="2971800" y="53340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fontScale="52500" lnSpcReduction="20000"/>
          </a:bodyPr>
          <a:lstStyle>
            <a:lvl1pPr algn="l" defTabSz="457200" rtl="0" eaLnBrk="0" fontAlgn="base" hangingPunct="0">
              <a:spcBef>
                <a:spcPct val="0"/>
              </a:spcBef>
              <a:spcAft>
                <a:spcPct val="0"/>
              </a:spcAft>
              <a:defRPr sz="36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2pPr>
            <a:lvl3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3pPr>
            <a:lvl4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4pPr>
            <a:lvl5pPr algn="l" defTabSz="457200" rtl="0" eaLnBrk="0" fontAlgn="base" hangingPunct="0">
              <a:spcBef>
                <a:spcPct val="0"/>
              </a:spcBef>
              <a:spcAft>
                <a:spcPct val="0"/>
              </a:spcAft>
              <a:defRPr sz="3600" b="1">
                <a:solidFill>
                  <a:schemeClr val="tx1"/>
                </a:solidFill>
                <a:latin typeface="Century Gothic" pitchFamily="34" charset="0"/>
                <a:ea typeface="Century Gothic" pitchFamily="34" charset="0"/>
                <a:cs typeface="Century Gothic" pitchFamily="34" charset="0"/>
              </a:defRPr>
            </a:lvl5pPr>
            <a:lvl6pPr marL="457200" algn="l" defTabSz="457200" rtl="0" fontAlgn="base">
              <a:spcBef>
                <a:spcPct val="0"/>
              </a:spcBef>
              <a:spcAft>
                <a:spcPct val="0"/>
              </a:spcAft>
              <a:defRPr sz="3600" b="1">
                <a:solidFill>
                  <a:schemeClr val="tx1"/>
                </a:solidFill>
                <a:latin typeface="Century Gothic" pitchFamily="34" charset="0"/>
              </a:defRPr>
            </a:lvl6pPr>
            <a:lvl7pPr marL="914400" algn="l" defTabSz="457200" rtl="0" fontAlgn="base">
              <a:spcBef>
                <a:spcPct val="0"/>
              </a:spcBef>
              <a:spcAft>
                <a:spcPct val="0"/>
              </a:spcAft>
              <a:defRPr sz="3600" b="1">
                <a:solidFill>
                  <a:schemeClr val="tx1"/>
                </a:solidFill>
                <a:latin typeface="Century Gothic" pitchFamily="34" charset="0"/>
              </a:defRPr>
            </a:lvl7pPr>
            <a:lvl8pPr marL="1371600" algn="l" defTabSz="457200" rtl="0" fontAlgn="base">
              <a:spcBef>
                <a:spcPct val="0"/>
              </a:spcBef>
              <a:spcAft>
                <a:spcPct val="0"/>
              </a:spcAft>
              <a:defRPr sz="3600" b="1">
                <a:solidFill>
                  <a:schemeClr val="tx1"/>
                </a:solidFill>
                <a:latin typeface="Century Gothic" pitchFamily="34" charset="0"/>
              </a:defRPr>
            </a:lvl8pPr>
            <a:lvl9pPr marL="1828800" algn="l" defTabSz="457200" rtl="0" fontAlgn="base">
              <a:spcBef>
                <a:spcPct val="0"/>
              </a:spcBef>
              <a:spcAft>
                <a:spcPct val="0"/>
              </a:spcAft>
              <a:defRPr sz="3600" b="1">
                <a:solidFill>
                  <a:schemeClr val="tx1"/>
                </a:solidFill>
                <a:latin typeface="Century Gothic" pitchFamily="34" charset="0"/>
              </a:defRPr>
            </a:lvl9pPr>
          </a:lstStyle>
          <a:p>
            <a:pPr eaLnBrk="1" hangingPunct="1"/>
            <a:br>
              <a:rPr lang="en-US" altLang="en-US" sz="5400" dirty="0"/>
            </a:br>
            <a:endParaRPr lang="en-US" altLang="en-US" dirty="0"/>
          </a:p>
        </p:txBody>
      </p:sp>
      <p:pic>
        <p:nvPicPr>
          <p:cNvPr id="5" name="Picture 17" descr="14-First Street Streetscape Befo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98171" y="1150028"/>
            <a:ext cx="6226629" cy="4641172"/>
          </a:xfrm>
          <a:prstGeom prst="rect">
            <a:avLst/>
          </a:prstGeom>
          <a:noFill/>
        </p:spPr>
      </p:pic>
      <p:sp>
        <p:nvSpPr>
          <p:cNvPr id="8" name="Text Placeholder 9"/>
          <p:cNvSpPr txBox="1">
            <a:spLocks/>
          </p:cNvSpPr>
          <p:nvPr/>
        </p:nvSpPr>
        <p:spPr>
          <a:xfrm>
            <a:off x="0" y="6252956"/>
            <a:ext cx="9144000" cy="605044"/>
          </a:xfrm>
          <a:prstGeom prst="rect">
            <a:avLst/>
          </a:prstGeom>
          <a:solidFill>
            <a:srgbClr val="00929F"/>
          </a:solidFill>
        </p:spPr>
        <p:txBody>
          <a:bodyPr lIns="457200" rIns="457200" bIns="91440" anchor="ctr" anchorCtr="0"/>
          <a:lstStyle>
            <a:lvl1pPr marL="0" indent="0" algn="ctr" defTabSz="457200" rtl="0" eaLnBrk="0" fontAlgn="base" hangingPunct="0">
              <a:lnSpc>
                <a:spcPct val="120000"/>
              </a:lnSpc>
              <a:spcBef>
                <a:spcPct val="20000"/>
              </a:spcBef>
              <a:spcAft>
                <a:spcPct val="0"/>
              </a:spcAft>
              <a:buFont typeface="Calibri Light" pitchFamily="34" charset="0"/>
              <a:buNone/>
              <a:defRPr sz="3600" b="1" i="0" kern="1200" baseline="0">
                <a:solidFill>
                  <a:schemeClr val="bg1"/>
                </a:solidFill>
                <a:latin typeface="Century Gothic" panose="020B0502020202020204" pitchFamily="34" charset="0"/>
                <a:ea typeface="+mn-ea"/>
                <a:cs typeface="+mn-cs"/>
              </a:defRPr>
            </a:lvl1pPr>
            <a:lvl2pPr marL="914400" indent="-457200" algn="l" defTabSz="457200" rtl="0" eaLnBrk="0" fontAlgn="base" hangingPunct="0">
              <a:spcBef>
                <a:spcPct val="20000"/>
              </a:spcBef>
              <a:spcAft>
                <a:spcPct val="0"/>
              </a:spcAft>
              <a:buFont typeface="Arial" charset="0"/>
              <a:buChar char="•"/>
              <a:defRPr sz="2400" kern="1200">
                <a:solidFill>
                  <a:srgbClr val="595959"/>
                </a:solidFill>
                <a:latin typeface="Calibri Light" panose="020F0302020204030204" pitchFamily="34" charset="0"/>
                <a:ea typeface="+mn-ea"/>
                <a:cs typeface="+mn-cs"/>
              </a:defRPr>
            </a:lvl2pPr>
            <a:lvl3pPr marL="11430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3000" kern="1200">
                <a:solidFill>
                  <a:srgbClr val="595959"/>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b="0" dirty="0">
                <a:latin typeface="+mn-lt"/>
              </a:rPr>
              <a:t>Cal Cities 2023: Planning Commissioners Academy                            </a:t>
            </a:r>
            <a:r>
              <a:rPr lang="en-US" altLang="en-US" sz="1600" b="0" i="1" dirty="0">
                <a:latin typeface="+mn-lt"/>
              </a:rPr>
              <a:t>Planning Commission 101                                                 </a:t>
            </a:r>
            <a:endParaRPr lang="en-US" sz="1600" b="0" i="1" dirty="0">
              <a:latin typeface="+mn-lt"/>
            </a:endParaRPr>
          </a:p>
        </p:txBody>
      </p:sp>
    </p:spTree>
    <p:extLst>
      <p:ext uri="{BB962C8B-B14F-4D97-AF65-F5344CB8AC3E}">
        <p14:creationId xmlns:p14="http://schemas.microsoft.com/office/powerpoint/2010/main" val="1280649692"/>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73E35468C20D48906CA7B54BE23988" ma:contentTypeVersion="12" ma:contentTypeDescription="Create a new document." ma:contentTypeScope="" ma:versionID="50f61781934edbcb843c914d8ce0c890">
  <xsd:schema xmlns:xsd="http://www.w3.org/2001/XMLSchema" xmlns:xs="http://www.w3.org/2001/XMLSchema" xmlns:p="http://schemas.microsoft.com/office/2006/metadata/properties" xmlns:ns2="4c40517f-e191-45f6-b83b-8857ec980557" xmlns:ns3="354e3f05-2dc1-4b6b-abf1-3f7dac890d08" targetNamespace="http://schemas.microsoft.com/office/2006/metadata/properties" ma:root="true" ma:fieldsID="3c9f7762bc3d6ab832226107e9a18227" ns2:_="" ns3:_="">
    <xsd:import namespace="4c40517f-e191-45f6-b83b-8857ec980557"/>
    <xsd:import namespace="354e3f05-2dc1-4b6b-abf1-3f7dac890d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0517f-e191-45f6-b83b-8857ec980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c2741ec-14ae-4f32-8967-ec2ebe70de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4e3f05-2dc1-4b6b-abf1-3f7dac890d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c25c3bc-b9aa-4ef0-9178-b44b5b093cf2}" ma:internalName="TaxCatchAll" ma:showField="CatchAllData" ma:web="354e3f05-2dc1-4b6b-abf1-3f7dac890d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40517f-e191-45f6-b83b-8857ec980557">
      <Terms xmlns="http://schemas.microsoft.com/office/infopath/2007/PartnerControls"/>
    </lcf76f155ced4ddcb4097134ff3c332f>
    <TaxCatchAll xmlns="354e3f05-2dc1-4b6b-abf1-3f7dac890d08" xsi:nil="true"/>
    <SharedWithUsers xmlns="354e3f05-2dc1-4b6b-abf1-3f7dac890d08">
      <UserInfo>
        <DisplayName>Alex Guzman</DisplayName>
        <AccountId>77</AccountId>
        <AccountType/>
      </UserInfo>
    </SharedWithUsers>
  </documentManagement>
</p:properties>
</file>

<file path=customXml/itemProps1.xml><?xml version="1.0" encoding="utf-8"?>
<ds:datastoreItem xmlns:ds="http://schemas.openxmlformats.org/officeDocument/2006/customXml" ds:itemID="{57DA56EF-EEFE-401B-A17E-BBC32B7F614D}"/>
</file>

<file path=customXml/itemProps2.xml><?xml version="1.0" encoding="utf-8"?>
<ds:datastoreItem xmlns:ds="http://schemas.openxmlformats.org/officeDocument/2006/customXml" ds:itemID="{BFE0BECC-11D7-4EA9-85C8-BC1CDAF1BF29}"/>
</file>

<file path=customXml/itemProps3.xml><?xml version="1.0" encoding="utf-8"?>
<ds:datastoreItem xmlns:ds="http://schemas.openxmlformats.org/officeDocument/2006/customXml" ds:itemID="{2B89D538-FEAF-423B-A720-E2260F1AFD18}"/>
</file>

<file path=docProps/app.xml><?xml version="1.0" encoding="utf-8"?>
<Properties xmlns="http://schemas.openxmlformats.org/officeDocument/2006/extended-properties" xmlns:vt="http://schemas.openxmlformats.org/officeDocument/2006/docPropsVTypes">
  <Template>TM03457503[[fn=Quotable]]</Template>
  <TotalTime>1429</TotalTime>
  <Words>1499</Words>
  <Application>Microsoft Office PowerPoint</Application>
  <PresentationFormat>On-screen Show (4:3)</PresentationFormat>
  <Paragraphs>224</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Century Gothic</vt:lpstr>
      <vt:lpstr>Courier New</vt:lpstr>
      <vt:lpstr>Times New Roman</vt:lpstr>
      <vt:lpstr>Wingdings</vt:lpstr>
      <vt:lpstr>PlaceWorks Main</vt:lpstr>
      <vt:lpstr>PowerPoint Presentation</vt:lpstr>
      <vt:lpstr>Inception of Downtown Revitalization</vt:lpstr>
      <vt:lpstr>Community Workshops</vt:lpstr>
      <vt:lpstr>Specific Plan Area</vt:lpstr>
      <vt:lpstr>Downtown Specific Plan Components</vt:lpstr>
      <vt:lpstr>Downtown Specific Plan Components</vt:lpstr>
      <vt:lpstr>Revitalization Strategy</vt:lpstr>
      <vt:lpstr>Role of the Planning Commission</vt:lpstr>
      <vt:lpstr>First Street Before</vt:lpstr>
      <vt:lpstr>First Street After</vt:lpstr>
      <vt:lpstr>First Street Before</vt:lpstr>
      <vt:lpstr>First Street After</vt:lpstr>
      <vt:lpstr>Blacksmith Square Before </vt:lpstr>
      <vt:lpstr>Blacksmith Square After</vt:lpstr>
      <vt:lpstr>Blacksmith Square After</vt:lpstr>
      <vt:lpstr>LVC Site: Mixed Use </vt:lpstr>
      <vt:lpstr>Role of the Planning Commission</vt:lpstr>
      <vt:lpstr>Design Standards</vt:lpstr>
      <vt:lpstr>Staff  Report</vt:lpstr>
      <vt:lpstr>Staff  Report</vt:lpstr>
      <vt:lpstr>Staff  Report</vt:lpstr>
      <vt:lpstr>Staff Report</vt:lpstr>
      <vt:lpstr>Staff Report</vt:lpstr>
      <vt:lpstr>Staff  Report</vt:lpstr>
      <vt:lpstr>Downtown Specific Plan</vt:lpstr>
      <vt:lpstr>Proposed Project</vt:lpstr>
      <vt:lpstr>Architecture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Grant Reddy</dc:creator>
  <cp:lastModifiedBy>Marc Roberts</cp:lastModifiedBy>
  <cp:revision>136</cp:revision>
  <cp:lastPrinted>2023-03-02T23:58:26Z</cp:lastPrinted>
  <dcterms:created xsi:type="dcterms:W3CDTF">2016-08-17T18:39:30Z</dcterms:created>
  <dcterms:modified xsi:type="dcterms:W3CDTF">2023-03-03T17:09:43Z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0x010100DB73E35468C20D48906CA7B54BE23988</vt:lpwstr>
  </property>
</Properties>
</file>