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84" r:id="rId2"/>
    <p:sldId id="687" r:id="rId3"/>
    <p:sldId id="685" r:id="rId4"/>
    <p:sldId id="659" r:id="rId5"/>
    <p:sldId id="660" r:id="rId6"/>
    <p:sldId id="661" r:id="rId7"/>
    <p:sldId id="662" r:id="rId8"/>
    <p:sldId id="700" r:id="rId9"/>
    <p:sldId id="663" r:id="rId10"/>
    <p:sldId id="693" r:id="rId11"/>
    <p:sldId id="666" r:id="rId12"/>
    <p:sldId id="667" r:id="rId13"/>
    <p:sldId id="668" r:id="rId14"/>
    <p:sldId id="669" r:id="rId15"/>
    <p:sldId id="691" r:id="rId16"/>
    <p:sldId id="671" r:id="rId17"/>
    <p:sldId id="673" r:id="rId18"/>
    <p:sldId id="695" r:id="rId19"/>
    <p:sldId id="696" r:id="rId20"/>
    <p:sldId id="675" r:id="rId21"/>
    <p:sldId id="701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C"/>
    <a:srgbClr val="00929F"/>
    <a:srgbClr val="004A61"/>
    <a:srgbClr val="5C2946"/>
    <a:srgbClr val="A9B236"/>
    <a:srgbClr val="EB2213"/>
    <a:srgbClr val="EC008C"/>
    <a:srgbClr val="7BB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3" autoAdjust="0"/>
    <p:restoredTop sz="95269" autoAdjust="0"/>
  </p:normalViewPr>
  <p:slideViewPr>
    <p:cSldViewPr snapToObjects="1">
      <p:cViewPr varScale="1">
        <p:scale>
          <a:sx n="70" d="100"/>
          <a:sy n="70" d="100"/>
        </p:scale>
        <p:origin x="9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3C5B0D-3B8A-4304-9CC0-20A6231CF763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8B73C6-2D38-4EC7-8B88-5050954D7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252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2374F7-B74E-45D2-9B49-E46D558CDDF9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1C2452-42DF-4257-A78A-D80D2F2B5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18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C2452-42DF-4257-A78A-D80D2F2B57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9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50679D-F366-43E9-B1B8-706439F768A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3" y="4415790"/>
            <a:ext cx="5606697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 Image: https://publichealth.llu.edu/about/blog/air-quality-california-steps-help-reduce-air-pollution</a:t>
            </a:r>
          </a:p>
          <a:p>
            <a:r>
              <a:rPr lang="en-US" dirty="0"/>
              <a:t>EJ Image: https://www.hcn.org/articles/pollution-a-new-generation-of-activists-born-next-to-an-oil-refinery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C2452-42DF-4257-A78A-D80D2F2B57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A7BAAB7-97C4-49FF-9078-56FEAC6DE7AF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3" y="4415790"/>
            <a:ext cx="5606697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ddy\Desktop\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799"/>
            <a:ext cx="5043735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reddy\Desktop\PlaceWorks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808288"/>
            <a:ext cx="6851650" cy="1239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4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92875"/>
            <a:ext cx="21336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UC Davis Extension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3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351338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defRPr sz="2400" b="0"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defRPr sz="2100"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defRPr sz="1800"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defRPr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8084-2E07-4A3D-9532-C7BE0BF9855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DD86-D108-406C-B21D-8114E9D0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9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76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9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ddy\Desktop\PlaceWorks_Logo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697287" cy="6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5"/>
            <a:ext cx="8229600" cy="503026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201737"/>
            <a:ext cx="8229600" cy="4741863"/>
          </a:xfrm>
          <a:prstGeom prst="rect">
            <a:avLst/>
          </a:prstGeom>
        </p:spPr>
        <p:txBody>
          <a:bodyPr/>
          <a:lstStyle>
            <a:lvl1pPr>
              <a:buClr>
                <a:srgbClr val="00929F"/>
              </a:buClr>
              <a:defRPr b="1">
                <a:latin typeface="Calibri" panose="020F0502020204030204" pitchFamily="34" charset="0"/>
              </a:defRPr>
            </a:lvl1pPr>
            <a:lvl2pPr marL="687388" indent="-225425">
              <a:buClr>
                <a:srgbClr val="00929F"/>
              </a:buClr>
              <a:defRPr sz="2000">
                <a:latin typeface="Calibri" panose="020F0502020204030204" pitchFamily="34" charset="0"/>
              </a:defRPr>
            </a:lvl2pPr>
            <a:lvl3pPr marL="1143000" indent="-228600">
              <a:buClr>
                <a:srgbClr val="00929F"/>
              </a:buClr>
              <a:buFont typeface="Wingdings" panose="05000000000000000000" pitchFamily="2" charset="2"/>
              <a:buChar char="§"/>
              <a:defRPr sz="1800">
                <a:latin typeface="Calibri Light" panose="020F0302020204030204" pitchFamily="34" charset="0"/>
              </a:defRPr>
            </a:lvl3pPr>
            <a:lvl4pPr marL="1600200" indent="-228600">
              <a:buClr>
                <a:srgbClr val="00929F"/>
              </a:buClr>
              <a:buFont typeface="Courier New" panose="02070309020205020404" pitchFamily="49" charset="0"/>
              <a:buChar char="o"/>
              <a:defRPr sz="1800">
                <a:latin typeface="Calibri Light" panose="020F0302020204030204" pitchFamily="34" charset="0"/>
              </a:defRPr>
            </a:lvl4pPr>
            <a:lvl5pPr marL="2057400" indent="-228600">
              <a:buClr>
                <a:srgbClr val="00929F"/>
              </a:buClr>
              <a:buFont typeface="Wingdings" panose="05000000000000000000" pitchFamily="2" charset="2"/>
              <a:buChar char="§"/>
              <a:defRPr sz="18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73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92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5"/>
            <a:ext cx="8229600" cy="503026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201737"/>
            <a:ext cx="8229600" cy="47418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929F"/>
              </a:buClr>
              <a:defRPr b="1">
                <a:latin typeface="Calibri" panose="020F0502020204030204" pitchFamily="34" charset="0"/>
              </a:defRPr>
            </a:lvl1pPr>
            <a:lvl2pPr marL="687388" indent="-225425">
              <a:spcBef>
                <a:spcPts val="600"/>
              </a:spcBef>
              <a:spcAft>
                <a:spcPts val="600"/>
              </a:spcAft>
              <a:buClr>
                <a:srgbClr val="00929F"/>
              </a:buClr>
              <a:defRPr sz="2000">
                <a:latin typeface="Calibri" panose="020F050202020403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00929F"/>
              </a:buClr>
              <a:buFont typeface="Wingdings" panose="05000000000000000000" pitchFamily="2" charset="2"/>
              <a:buChar char="§"/>
              <a:defRPr sz="1800">
                <a:latin typeface="Calibri Light" panose="020F0302020204030204" pitchFamily="34" charset="0"/>
              </a:defRPr>
            </a:lvl3pPr>
            <a:lvl4pPr marL="1600200" indent="-228600">
              <a:buClr>
                <a:srgbClr val="00929F"/>
              </a:buClr>
              <a:buFont typeface="Courier New" panose="02070309020205020404" pitchFamily="49" charset="0"/>
              <a:buChar char="o"/>
              <a:defRPr sz="1800">
                <a:latin typeface="Calibri Light" panose="020F0302020204030204" pitchFamily="34" charset="0"/>
              </a:defRPr>
            </a:lvl4pPr>
            <a:lvl5pPr marL="2057400" indent="-228600">
              <a:buClr>
                <a:srgbClr val="00929F"/>
              </a:buClr>
              <a:buFont typeface="Wingdings" panose="05000000000000000000" pitchFamily="2" charset="2"/>
              <a:buChar char="§"/>
              <a:defRPr sz="18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19800" y="6383923"/>
            <a:ext cx="3124200" cy="338554"/>
          </a:xfrm>
          <a:prstGeom prst="rect">
            <a:avLst/>
          </a:prstGeom>
        </p:spPr>
        <p:txBody>
          <a:bodyPr wrap="square" rIns="365760" anchor="ctr" anchorCtr="0">
            <a:spAutoFit/>
          </a:bodyPr>
          <a:lstStyle/>
          <a:p>
            <a:pPr algn="r"/>
            <a:r>
              <a:rPr lang="en-US" sz="1600" b="1" i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Planning Commission 101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99311"/>
            <a:ext cx="5715000" cy="307777"/>
          </a:xfrm>
          <a:prstGeom prst="rect">
            <a:avLst/>
          </a:prstGeom>
        </p:spPr>
        <p:txBody>
          <a:bodyPr wrap="square" lIns="365760" anchor="ctr" anchorCtr="0">
            <a:spAutoFit/>
          </a:bodyPr>
          <a:lstStyle/>
          <a:p>
            <a:pPr algn="l"/>
            <a:r>
              <a:rPr lang="en-US" sz="1400" b="1" i="0" dirty="0">
                <a:solidFill>
                  <a:schemeClr val="bg1"/>
                </a:solidFill>
                <a:latin typeface="+mj-lt"/>
              </a:rPr>
              <a:t>Cal Cities 2023: </a:t>
            </a:r>
            <a:r>
              <a:rPr lang="en-US" sz="1400" b="0" i="0" dirty="0">
                <a:solidFill>
                  <a:schemeClr val="bg1"/>
                </a:solidFill>
                <a:latin typeface="+mj-lt"/>
              </a:rPr>
              <a:t>Planning Commissioners’ Academy </a:t>
            </a:r>
          </a:p>
        </p:txBody>
      </p:sp>
    </p:spTree>
    <p:extLst>
      <p:ext uri="{BB962C8B-B14F-4D97-AF65-F5344CB8AC3E}">
        <p14:creationId xmlns:p14="http://schemas.microsoft.com/office/powerpoint/2010/main" val="406996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in Title">
    <p:bg>
      <p:bgPr>
        <a:solidFill>
          <a:srgbClr val="A9B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0" y="3352190"/>
            <a:ext cx="8229600" cy="3246515"/>
          </a:xfrm>
          <a:prstGeom prst="rect">
            <a:avLst/>
          </a:prstGeom>
        </p:spPr>
        <p:txBody>
          <a:bodyPr anchor="b"/>
          <a:lstStyle>
            <a:lvl1pPr>
              <a:defRPr sz="9600" b="0" spc="-300" baseline="0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">
    <p:bg>
      <p:bgPr>
        <a:solidFill>
          <a:srgbClr val="009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450" y="3352190"/>
            <a:ext cx="8229600" cy="3246515"/>
          </a:xfrm>
          <a:prstGeom prst="rect">
            <a:avLst/>
          </a:prstGeom>
        </p:spPr>
        <p:txBody>
          <a:bodyPr anchor="b"/>
          <a:lstStyle>
            <a:lvl1pPr>
              <a:defRPr sz="9600" b="0" spc="-300" baseline="0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Title">
    <p:bg>
      <p:bgPr>
        <a:solidFill>
          <a:srgbClr val="004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0" y="3352190"/>
            <a:ext cx="8229600" cy="3246515"/>
          </a:xfrm>
          <a:prstGeom prst="rect">
            <a:avLst/>
          </a:prstGeom>
        </p:spPr>
        <p:txBody>
          <a:bodyPr anchor="b"/>
          <a:lstStyle>
            <a:lvl1pPr>
              <a:defRPr sz="9600" b="0" spc="-300" baseline="0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5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title with eyebrow">
    <p:bg>
      <p:bgPr>
        <a:solidFill>
          <a:srgbClr val="5C2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450" y="3352190"/>
            <a:ext cx="8229600" cy="3246515"/>
          </a:xfrm>
          <a:prstGeom prst="rect">
            <a:avLst/>
          </a:prstGeom>
        </p:spPr>
        <p:txBody>
          <a:bodyPr anchor="b"/>
          <a:lstStyle>
            <a:lvl1pPr>
              <a:defRPr sz="9600" b="0" spc="-300" baseline="0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111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705" r:id="rId3"/>
    <p:sldLayoutId id="2147483702" r:id="rId4"/>
    <p:sldLayoutId id="2147483692" r:id="rId5"/>
    <p:sldLayoutId id="2147483695" r:id="rId6"/>
    <p:sldLayoutId id="2147483696" r:id="rId7"/>
    <p:sldLayoutId id="2147483697" r:id="rId8"/>
    <p:sldLayoutId id="2147483698" r:id="rId9"/>
    <p:sldLayoutId id="2147483704" r:id="rId10"/>
    <p:sldLayoutId id="2147483706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Century Gothic" panose="020B0502020202020204" pitchFamily="34" charset="0"/>
          <a:ea typeface="Century Gothic" pitchFamily="34" charset="0"/>
          <a:cs typeface="Century Gothic" panose="020B0502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Calibri Light" pitchFamily="34" charset="0"/>
        <a:buChar char="»"/>
        <a:defRPr sz="2400" kern="1200">
          <a:solidFill>
            <a:srgbClr val="595959"/>
          </a:solidFill>
          <a:latin typeface="Calibri Light" panose="020F0302020204030204" pitchFamily="34" charset="0"/>
          <a:ea typeface="+mn-ea"/>
          <a:cs typeface="+mn-cs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595959"/>
          </a:solidFill>
          <a:latin typeface="Arial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rgbClr val="595959"/>
          </a:solidFill>
          <a:latin typeface="Arial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rgbClr val="595959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 txBox="1">
            <a:spLocks/>
          </p:cNvSpPr>
          <p:nvPr/>
        </p:nvSpPr>
        <p:spPr>
          <a:xfrm>
            <a:off x="2" y="-1"/>
            <a:ext cx="9144000" cy="2286001"/>
          </a:xfrm>
          <a:prstGeom prst="rect">
            <a:avLst/>
          </a:prstGeom>
        </p:spPr>
        <p:txBody>
          <a:bodyPr lIns="457200" tIns="0" rIns="457200" bIns="0" anchor="ctr" anchorCtr="0"/>
          <a:lstStyle>
            <a:lvl1pPr marL="0" indent="0" algn="ctr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Calibri Light" pitchFamily="34" charset="0"/>
              <a:buNone/>
              <a:defRPr sz="3600" b="1" i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4400" dirty="0"/>
              <a:t>Planning Commission 101:</a:t>
            </a:r>
            <a:br>
              <a:rPr lang="en-US" altLang="en-US" sz="4400" dirty="0"/>
            </a:br>
            <a:r>
              <a:rPr lang="en-US" sz="2800" dirty="0"/>
              <a:t>The Nuts and Bolts of Planning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-8468" y="6079066"/>
            <a:ext cx="9152469" cy="778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4001" y="2323084"/>
            <a:ext cx="8635998" cy="2866983"/>
            <a:chOff x="254001" y="228599"/>
            <a:chExt cx="8635998" cy="2866983"/>
          </a:xfrm>
          <a:effectLst/>
        </p:grpSpPr>
        <p:pic>
          <p:nvPicPr>
            <p:cNvPr id="11" name="Picture 5" descr="Pic-5A-4_Sidewalk-Narrow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4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18" r="9653" b="11880"/>
            <a:stretch/>
          </p:blipFill>
          <p:spPr bwMode="auto">
            <a:xfrm>
              <a:off x="254001" y="228600"/>
              <a:ext cx="4198797" cy="286698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MG_314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10000"/>
                      </a14:imgEffect>
                      <a14:imgEffect>
                        <a14:brightnessContrast bright="30000"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8906"/>
            <a:stretch/>
          </p:blipFill>
          <p:spPr bwMode="auto">
            <a:xfrm>
              <a:off x="4691202" y="228599"/>
              <a:ext cx="4198797" cy="2866983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 Placeholder 9"/>
          <p:cNvSpPr txBox="1">
            <a:spLocks/>
          </p:cNvSpPr>
          <p:nvPr/>
        </p:nvSpPr>
        <p:spPr>
          <a:xfrm>
            <a:off x="-304800" y="6096000"/>
            <a:ext cx="9448801" cy="761999"/>
          </a:xfrm>
          <a:prstGeom prst="rect">
            <a:avLst/>
          </a:prstGeom>
        </p:spPr>
        <p:txBody>
          <a:bodyPr lIns="457200" rIns="457200" bIns="91440" anchor="ctr" anchorCtr="0"/>
          <a:lstStyle>
            <a:lvl1pPr marL="0" indent="0" algn="ctr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Calibri Light" pitchFamily="34" charset="0"/>
              <a:buNone/>
              <a:defRPr sz="3600" b="1" i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rgbClr val="00929F"/>
                </a:solidFill>
                <a:latin typeface="+mn-lt"/>
              </a:rPr>
              <a:t>Cal Cities 2022: </a:t>
            </a:r>
            <a:r>
              <a:rPr lang="en-US" altLang="en-US" sz="2000" b="0" dirty="0">
                <a:solidFill>
                  <a:srgbClr val="00929F"/>
                </a:solidFill>
                <a:latin typeface="+mn-lt"/>
              </a:rPr>
              <a:t>Planning Commissioners’ Academy    </a:t>
            </a:r>
            <a:r>
              <a:rPr lang="en-US" altLang="en-US" sz="2000" dirty="0">
                <a:solidFill>
                  <a:srgbClr val="00929F"/>
                </a:solidFill>
                <a:latin typeface="+mn-lt"/>
              </a:rPr>
              <a:t>|</a:t>
            </a:r>
            <a:r>
              <a:rPr lang="en-US" altLang="en-US" sz="2000" b="0" dirty="0">
                <a:solidFill>
                  <a:srgbClr val="00929F"/>
                </a:solidFill>
                <a:latin typeface="+mn-lt"/>
              </a:rPr>
              <a:t> 	  </a:t>
            </a:r>
            <a:r>
              <a:rPr lang="en-US" altLang="en-US" sz="2000" dirty="0">
                <a:solidFill>
                  <a:srgbClr val="00929F"/>
                </a:solidFill>
                <a:latin typeface="+mn-lt"/>
              </a:rPr>
              <a:t>March 29. 2023</a:t>
            </a:r>
            <a:endParaRPr lang="en-US" sz="2000" dirty="0">
              <a:solidFill>
                <a:srgbClr val="00929F"/>
              </a:solidFill>
              <a:latin typeface="+mn-lt"/>
            </a:endParaRPr>
          </a:p>
        </p:txBody>
      </p:sp>
      <p:pic>
        <p:nvPicPr>
          <p:cNvPr id="9" name="Picture 2" descr="C:\Users\greddy\Desktop\PlaceWorks_White.png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76770"/>
            <a:ext cx="3120640" cy="5646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03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5"/>
            <a:ext cx="8229600" cy="503026"/>
          </a:xfrm>
        </p:spPr>
        <p:txBody>
          <a:bodyPr/>
          <a:lstStyle/>
          <a:p>
            <a:r>
              <a:rPr lang="en-US" dirty="0"/>
              <a:t>Required General Plan Elements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500306" y="1100137"/>
            <a:ext cx="1828800" cy="1524000"/>
            <a:chOff x="2864949" y="2072640"/>
            <a:chExt cx="2194560" cy="1828800"/>
          </a:xfrm>
        </p:grpSpPr>
        <p:sp>
          <p:nvSpPr>
            <p:cNvPr id="6" name="Rectangle 5"/>
            <p:cNvSpPr/>
            <p:nvPr/>
          </p:nvSpPr>
          <p:spPr>
            <a:xfrm>
              <a:off x="2864949" y="2072640"/>
              <a:ext cx="21945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HOUSING</a:t>
              </a:r>
            </a:p>
          </p:txBody>
        </p:sp>
        <p:pic>
          <p:nvPicPr>
            <p:cNvPr id="7" name="Picture 11" descr="SDLtlItaly8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4949" y="2438400"/>
              <a:ext cx="2194560" cy="1463040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747539" y="1100137"/>
            <a:ext cx="1828800" cy="1524000"/>
            <a:chOff x="5218758" y="2072640"/>
            <a:chExt cx="2194560" cy="1828800"/>
          </a:xfrm>
        </p:grpSpPr>
        <p:sp>
          <p:nvSpPr>
            <p:cNvPr id="9" name="Rectangle 8"/>
            <p:cNvSpPr>
              <a:spLocks/>
            </p:cNvSpPr>
            <p:nvPr/>
          </p:nvSpPr>
          <p:spPr>
            <a:xfrm>
              <a:off x="5218758" y="2072640"/>
              <a:ext cx="21945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CIRCULATION</a:t>
              </a:r>
            </a:p>
          </p:txBody>
        </p:sp>
        <p:pic>
          <p:nvPicPr>
            <p:cNvPr id="10" name="Picture 6" descr="http://thecityfix.com/files/2009/05/livable-streets.jp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758" y="2438400"/>
              <a:ext cx="219456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280506" y="1100138"/>
            <a:ext cx="1828800" cy="1536700"/>
            <a:chOff x="533400" y="2057400"/>
            <a:chExt cx="2194560" cy="1844039"/>
          </a:xfrm>
        </p:grpSpPr>
        <p:sp>
          <p:nvSpPr>
            <p:cNvPr id="12" name="Rectangle 11"/>
            <p:cNvSpPr/>
            <p:nvPr/>
          </p:nvSpPr>
          <p:spPr>
            <a:xfrm>
              <a:off x="533400" y="2057400"/>
              <a:ext cx="21945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LAND USE</a:t>
              </a:r>
            </a:p>
          </p:txBody>
        </p:sp>
        <p:pic>
          <p:nvPicPr>
            <p:cNvPr id="13" name="Picture 2" descr="U:\PROJECTS\100017244 Pasadena GP and EIR\Land Use\Alternatives\Final Maps\Sustainability_Colors.jp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3400" y="2438399"/>
              <a:ext cx="2194560" cy="146304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57200" y="2819400"/>
            <a:ext cx="1828800" cy="1520201"/>
            <a:chOff x="55652" y="4191000"/>
            <a:chExt cx="2194560" cy="1824241"/>
          </a:xfrm>
        </p:grpSpPr>
        <p:sp>
          <p:nvSpPr>
            <p:cNvPr id="15" name="Rectangle 14"/>
            <p:cNvSpPr/>
            <p:nvPr/>
          </p:nvSpPr>
          <p:spPr>
            <a:xfrm>
              <a:off x="55652" y="4191000"/>
              <a:ext cx="21945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CONSERVATION</a:t>
              </a:r>
            </a:p>
          </p:txBody>
        </p:sp>
        <p:pic>
          <p:nvPicPr>
            <p:cNvPr id="16" name="Picture 4" descr="http://www.croplife.com/wp-content/uploads/2014/07/California-Crop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60"/>
            <a:stretch/>
          </p:blipFill>
          <p:spPr bwMode="auto">
            <a:xfrm>
              <a:off x="55652" y="4552201"/>
              <a:ext cx="218334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35922" y="2819400"/>
            <a:ext cx="1828800" cy="1524000"/>
            <a:chOff x="2336458" y="4206240"/>
            <a:chExt cx="2194560" cy="1828800"/>
          </a:xfrm>
        </p:grpSpPr>
        <p:sp>
          <p:nvSpPr>
            <p:cNvPr id="18" name="Rectangle 17"/>
            <p:cNvSpPr/>
            <p:nvPr/>
          </p:nvSpPr>
          <p:spPr>
            <a:xfrm>
              <a:off x="2336458" y="4206240"/>
              <a:ext cx="21945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OPEN SPACE</a:t>
              </a:r>
            </a:p>
          </p:txBody>
        </p:sp>
        <p:pic>
          <p:nvPicPr>
            <p:cNvPr id="19" name="Picture 15" descr="sunwardSoccer2006"/>
            <p:cNvPicPr preferRelativeResize="0">
              <a:picLocks noChangeArrowheads="1"/>
            </p:cNvPicPr>
            <p:nvPr/>
          </p:nvPicPr>
          <p:blipFill rotWithShape="1">
            <a:blip r:embed="rId7" cstate="print"/>
            <a:srcRect r="20951"/>
            <a:stretch/>
          </p:blipFill>
          <p:spPr bwMode="auto">
            <a:xfrm>
              <a:off x="2336458" y="4572000"/>
              <a:ext cx="2194560" cy="1463040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614644" y="2808632"/>
            <a:ext cx="1828800" cy="1524000"/>
            <a:chOff x="4617264" y="4206240"/>
            <a:chExt cx="2194560" cy="1828800"/>
          </a:xfrm>
        </p:grpSpPr>
        <p:sp>
          <p:nvSpPr>
            <p:cNvPr id="21" name="Rectangle 20"/>
            <p:cNvSpPr/>
            <p:nvPr/>
          </p:nvSpPr>
          <p:spPr>
            <a:xfrm>
              <a:off x="4617264" y="4206240"/>
              <a:ext cx="21945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NOISE</a:t>
              </a:r>
            </a:p>
          </p:txBody>
        </p:sp>
        <p:pic>
          <p:nvPicPr>
            <p:cNvPr id="22" name="Picture 10" descr="noise2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17264" y="4572000"/>
              <a:ext cx="2194560" cy="1463040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6693366" y="2808632"/>
            <a:ext cx="1828800" cy="1519937"/>
            <a:chOff x="6898070" y="4206240"/>
            <a:chExt cx="2194560" cy="1823923"/>
          </a:xfrm>
        </p:grpSpPr>
        <p:sp>
          <p:nvSpPr>
            <p:cNvPr id="24" name="Rectangle 23"/>
            <p:cNvSpPr/>
            <p:nvPr/>
          </p:nvSpPr>
          <p:spPr>
            <a:xfrm>
              <a:off x="6898070" y="4206240"/>
              <a:ext cx="21945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SAFETY</a:t>
              </a:r>
            </a:p>
          </p:txBody>
        </p:sp>
        <p:pic>
          <p:nvPicPr>
            <p:cNvPr id="25" name="Picture 6" descr="http://www.neighborhoodlink.com/images/Home_Hazards_Earthquake/earthquake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070" y="4572000"/>
              <a:ext cx="2194560" cy="145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C5C92E2-864F-4BEC-90F7-35E6914F96E4}"/>
              </a:ext>
            </a:extLst>
          </p:cNvPr>
          <p:cNvGrpSpPr/>
          <p:nvPr/>
        </p:nvGrpSpPr>
        <p:grpSpPr>
          <a:xfrm>
            <a:off x="4614644" y="4509890"/>
            <a:ext cx="1828800" cy="1491905"/>
            <a:chOff x="5747538" y="4527895"/>
            <a:chExt cx="1828800" cy="1491905"/>
          </a:xfrm>
        </p:grpSpPr>
        <p:pic>
          <p:nvPicPr>
            <p:cNvPr id="1026" name="Picture 2" descr="Image result for neighborhoods next to refineries California">
              <a:extLst>
                <a:ext uri="{FF2B5EF4-FFF2-40B4-BE49-F238E27FC236}">
                  <a16:creationId xmlns:a16="http://schemas.microsoft.com/office/drawing/2014/main" id="{F6780E53-C8F7-4F75-BFAE-33E10A20A8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91" b="12500"/>
            <a:stretch/>
          </p:blipFill>
          <p:spPr bwMode="auto">
            <a:xfrm>
              <a:off x="5747538" y="5030920"/>
              <a:ext cx="1828800" cy="98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FCB702-3EF1-4213-8EAF-251B4966B0BF}"/>
                </a:ext>
              </a:extLst>
            </p:cNvPr>
            <p:cNvSpPr/>
            <p:nvPr/>
          </p:nvSpPr>
          <p:spPr>
            <a:xfrm>
              <a:off x="5747538" y="4527895"/>
              <a:ext cx="1828800" cy="503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ENVIRONMENTAL JUSTICE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7C957DD-BDC9-4173-A6CE-DB08E155E893}"/>
              </a:ext>
            </a:extLst>
          </p:cNvPr>
          <p:cNvGrpSpPr/>
          <p:nvPr/>
        </p:nvGrpSpPr>
        <p:grpSpPr>
          <a:xfrm>
            <a:off x="2535922" y="4509890"/>
            <a:ext cx="1828800" cy="1509910"/>
            <a:chOff x="3496811" y="4527895"/>
            <a:chExt cx="1828800" cy="1509910"/>
          </a:xfrm>
        </p:grpSpPr>
        <p:pic>
          <p:nvPicPr>
            <p:cNvPr id="1028" name="Picture 4" descr="https://publichealth.llu.edu/sites/publichealth.llu.edu/files/field/image/photo-1.jpg">
              <a:extLst>
                <a:ext uri="{FF2B5EF4-FFF2-40B4-BE49-F238E27FC236}">
                  <a16:creationId xmlns:a16="http://schemas.microsoft.com/office/drawing/2014/main" id="{9BF4D617-6D48-47A4-9E71-B8E2A7C4A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811" y="4800457"/>
              <a:ext cx="1828800" cy="1237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D821AC9-46FC-4C6C-8B7D-0C7E22759C45}"/>
                </a:ext>
              </a:extLst>
            </p:cNvPr>
            <p:cNvSpPr/>
            <p:nvPr/>
          </p:nvSpPr>
          <p:spPr>
            <a:xfrm>
              <a:off x="3496811" y="4527895"/>
              <a:ext cx="18288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AIR 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0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PROMO\Conferences\League of Cities\2017\Materials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6553200" cy="43183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4"/>
            <a:ext cx="3124200" cy="1325565"/>
          </a:xfrm>
        </p:spPr>
        <p:txBody>
          <a:bodyPr/>
          <a:lstStyle/>
          <a:p>
            <a:r>
              <a:rPr lang="en-US" dirty="0"/>
              <a:t>General Plan Content</a:t>
            </a:r>
          </a:p>
        </p:txBody>
      </p:sp>
    </p:spTree>
    <p:extLst>
      <p:ext uri="{BB962C8B-B14F-4D97-AF65-F5344CB8AC3E}">
        <p14:creationId xmlns:p14="http://schemas.microsoft.com/office/powerpoint/2010/main" val="378126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General Plan Land Use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52EC9-5A8F-4942-B9F0-2228431EC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3" t="8230" r="22152" b="10274"/>
          <a:stretch/>
        </p:blipFill>
        <p:spPr>
          <a:xfrm>
            <a:off x="819150" y="930061"/>
            <a:ext cx="7505700" cy="516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9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5"/>
            <a:ext cx="8686800" cy="503026"/>
          </a:xfrm>
        </p:spPr>
        <p:txBody>
          <a:bodyPr/>
          <a:lstStyle/>
          <a:p>
            <a:r>
              <a:rPr lang="en-US" dirty="0"/>
              <a:t>Typical General Plan Circulation Map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1BDF8-3691-43A5-9494-6B843DC3E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9" t="8889" r="22525" b="10000"/>
          <a:stretch/>
        </p:blipFill>
        <p:spPr>
          <a:xfrm>
            <a:off x="1600200" y="1066800"/>
            <a:ext cx="5622621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6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Element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Updated based on schedule in State law (4 or 8 years)</a:t>
            </a:r>
          </a:p>
          <a:p>
            <a:r>
              <a:rPr lang="en-US" dirty="0"/>
              <a:t>Certified by the State’s </a:t>
            </a:r>
            <a:br>
              <a:rPr lang="en-US" dirty="0"/>
            </a:br>
            <a:r>
              <a:rPr lang="en-US" dirty="0"/>
              <a:t>Department of Housing and Community Development</a:t>
            </a:r>
          </a:p>
          <a:p>
            <a:r>
              <a:rPr lang="en-US" dirty="0"/>
              <a:t>Annual report to the State on implementation</a:t>
            </a:r>
          </a:p>
          <a:p>
            <a:r>
              <a:rPr lang="en-US" dirty="0"/>
              <a:t>Required Contents</a:t>
            </a:r>
          </a:p>
          <a:p>
            <a:pPr lvl="1"/>
            <a:r>
              <a:rPr lang="en-US" dirty="0"/>
              <a:t>Regional Housing Needs Assessment (RHNA) </a:t>
            </a:r>
          </a:p>
          <a:p>
            <a:pPr lvl="2"/>
            <a:r>
              <a:rPr lang="en-US" dirty="0"/>
              <a:t>Housing need by income category</a:t>
            </a:r>
          </a:p>
          <a:p>
            <a:pPr lvl="1"/>
            <a:r>
              <a:rPr lang="en-US" dirty="0"/>
              <a:t>Specific sites zoned for housing at appropriate densities</a:t>
            </a:r>
          </a:p>
          <a:p>
            <a:pPr lvl="1"/>
            <a:r>
              <a:rPr lang="en-US" dirty="0"/>
              <a:t>Policies to facilitate housing development</a:t>
            </a:r>
          </a:p>
          <a:p>
            <a:pPr lvl="1"/>
            <a:r>
              <a:rPr lang="en-US" dirty="0"/>
              <a:t>Actions to remove barriers to housing production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1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4000"/>
              </a:lnSpc>
            </a:pPr>
            <a:r>
              <a:rPr lang="en-US" dirty="0"/>
              <a:t>Ordinance that implements and is consistent with General Plan policies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P</a:t>
            </a:r>
            <a:r>
              <a:rPr lang="en-US" dirty="0">
                <a:sym typeface="Monotype Sorts" pitchFamily="2" charset="2"/>
              </a:rPr>
              <a:t>rescribes allowable land uses and development standards including:</a:t>
            </a:r>
          </a:p>
          <a:p>
            <a:pPr marL="935831" lvl="2" indent="-342900">
              <a:lnSpc>
                <a:spcPct val="150000"/>
              </a:lnSpc>
              <a:spcAft>
                <a:spcPts val="0"/>
              </a:spcAft>
            </a:pPr>
            <a:r>
              <a:rPr lang="en-US" sz="1900" kern="0" dirty="0">
                <a:solidFill>
                  <a:srgbClr val="000000"/>
                </a:solidFill>
                <a:sym typeface="Monotype Sorts" pitchFamily="2" charset="2"/>
              </a:rPr>
              <a:t>Building uses.</a:t>
            </a:r>
          </a:p>
          <a:p>
            <a:pPr marL="935831" lvl="2" indent="-342900">
              <a:lnSpc>
                <a:spcPct val="150000"/>
              </a:lnSpc>
              <a:spcAft>
                <a:spcPts val="0"/>
              </a:spcAft>
            </a:pPr>
            <a:r>
              <a:rPr lang="en-US" sz="1900" kern="0" dirty="0">
                <a:solidFill>
                  <a:srgbClr val="000000"/>
                </a:solidFill>
                <a:sym typeface="Monotype Sorts" pitchFamily="2" charset="2"/>
              </a:rPr>
              <a:t>Building size (height, lot coverage and setbacks).</a:t>
            </a:r>
          </a:p>
          <a:p>
            <a:pPr marL="935831" lvl="2" indent="-342900">
              <a:lnSpc>
                <a:spcPct val="150000"/>
              </a:lnSpc>
              <a:spcAft>
                <a:spcPts val="0"/>
              </a:spcAft>
            </a:pPr>
            <a:r>
              <a:rPr lang="en-US" sz="1900" kern="0" dirty="0">
                <a:solidFill>
                  <a:srgbClr val="000000"/>
                </a:solidFill>
                <a:sym typeface="Monotype Sorts" pitchFamily="2" charset="2"/>
              </a:rPr>
              <a:t>Landscaping.</a:t>
            </a:r>
          </a:p>
          <a:p>
            <a:pPr marL="935831" lvl="2" indent="-342900">
              <a:lnSpc>
                <a:spcPct val="150000"/>
              </a:lnSpc>
              <a:spcAft>
                <a:spcPts val="0"/>
              </a:spcAft>
            </a:pPr>
            <a:r>
              <a:rPr lang="en-US" sz="1900" kern="0" dirty="0">
                <a:solidFill>
                  <a:srgbClr val="000000"/>
                </a:solidFill>
                <a:sym typeface="Monotype Sorts" pitchFamily="2" charset="2"/>
              </a:rPr>
              <a:t>Signs and billboards.</a:t>
            </a:r>
          </a:p>
          <a:p>
            <a:pPr marL="935831" lvl="2" indent="-342900">
              <a:lnSpc>
                <a:spcPct val="150000"/>
              </a:lnSpc>
              <a:spcAft>
                <a:spcPts val="0"/>
              </a:spcAft>
            </a:pPr>
            <a:r>
              <a:rPr lang="en-US" sz="1900" kern="0" dirty="0">
                <a:solidFill>
                  <a:srgbClr val="000000"/>
                </a:solidFill>
                <a:sym typeface="Monotype Sorts" pitchFamily="2" charset="2"/>
              </a:rPr>
              <a:t>Parking requirements.</a:t>
            </a:r>
          </a:p>
          <a:p>
            <a:pPr marL="935831" lvl="2" indent="-342900">
              <a:lnSpc>
                <a:spcPct val="150000"/>
              </a:lnSpc>
              <a:spcAft>
                <a:spcPts val="0"/>
              </a:spcAft>
            </a:pPr>
            <a:r>
              <a:rPr lang="en-US" sz="1900" kern="0" dirty="0">
                <a:solidFill>
                  <a:srgbClr val="000000"/>
                </a:solidFill>
                <a:sym typeface="Monotype Sorts" pitchFamily="2" charset="2"/>
              </a:rPr>
              <a:t>Other performance standards.</a:t>
            </a:r>
          </a:p>
          <a:p>
            <a:pPr marL="0" indent="0">
              <a:lnSpc>
                <a:spcPct val="134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1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Zoning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Traditional “Euclidean” Zoning </a:t>
            </a:r>
          </a:p>
          <a:p>
            <a:pPr lvl="1"/>
            <a:r>
              <a:rPr lang="en-US" dirty="0"/>
              <a:t>Based on identification and separation of uses.</a:t>
            </a:r>
          </a:p>
          <a:p>
            <a:pPr lvl="1"/>
            <a:r>
              <a:rPr lang="en-US" dirty="0"/>
              <a:t>Focuses on:</a:t>
            </a:r>
          </a:p>
          <a:p>
            <a:pPr lvl="2"/>
            <a:r>
              <a:rPr lang="en-US" dirty="0"/>
              <a:t>Uses</a:t>
            </a:r>
          </a:p>
          <a:p>
            <a:pPr lvl="2"/>
            <a:r>
              <a:rPr lang="en-US" dirty="0"/>
              <a:t>Intensity</a:t>
            </a:r>
          </a:p>
          <a:p>
            <a:pPr lvl="2"/>
            <a:r>
              <a:rPr lang="en-US" dirty="0"/>
              <a:t>Setbacks</a:t>
            </a:r>
          </a:p>
          <a:p>
            <a:pPr lvl="2"/>
            <a:r>
              <a:rPr lang="en-US" dirty="0"/>
              <a:t>Less emphasis on building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0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673" y="175522"/>
            <a:ext cx="8229600" cy="503026"/>
          </a:xfrm>
        </p:spPr>
        <p:txBody>
          <a:bodyPr/>
          <a:lstStyle/>
          <a:p>
            <a:pPr eaLnBrk="1" hangingPunct="1"/>
            <a:r>
              <a:rPr lang="en-US" altLang="en-US" dirty="0"/>
              <a:t>Form Based Zoning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914400"/>
            <a:ext cx="4523546" cy="5147325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Based on building form and design.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Focuses on: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/>
              <a:t>Building design and mass.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/>
              <a:t>Building scale, type and context.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/>
              <a:t>Relationship of buildings to public space.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/>
              <a:t>Design of streets and public realm.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Key Components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1800" b="0" dirty="0"/>
              <a:t>Building form.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1800" b="0" dirty="0"/>
              <a:t>Building frontage.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1800" b="0" dirty="0"/>
              <a:t>Building type.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1800" b="0" dirty="0"/>
              <a:t>Roadways.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1800" b="0" dirty="0"/>
              <a:t>Public spaces.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1800" b="0" dirty="0"/>
              <a:t>Architectural detail.</a:t>
            </a:r>
          </a:p>
          <a:p>
            <a:pPr lvl="1" eaLnBrk="1" hangingPunct="1"/>
            <a:endParaRPr lang="en-US" altLang="en-US" sz="1600" b="0" dirty="0"/>
          </a:p>
        </p:txBody>
      </p:sp>
      <p:pic>
        <p:nvPicPr>
          <p:cNvPr id="28679" name="Picture 3" descr="Pages from Draft_Downtown_Burbank_Development_Standards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 b="2985"/>
          <a:stretch>
            <a:fillRect/>
          </a:stretch>
        </p:blipFill>
        <p:spPr bwMode="auto">
          <a:xfrm>
            <a:off x="4980746" y="1201737"/>
            <a:ext cx="3993913" cy="48599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66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663"/>
            <a:ext cx="8229600" cy="1049337"/>
          </a:xfrm>
        </p:spPr>
        <p:txBody>
          <a:bodyPr/>
          <a:lstStyle/>
          <a:p>
            <a:r>
              <a:rPr lang="en-US" dirty="0"/>
              <a:t>California Environmental Quality Act (CEQA)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811337"/>
            <a:ext cx="8229600" cy="3522663"/>
          </a:xfrm>
        </p:spPr>
        <p:txBody>
          <a:bodyPr>
            <a:normAutofit/>
          </a:bodyPr>
          <a:lstStyle/>
          <a:p>
            <a:pPr marL="0" indent="0">
              <a:lnSpc>
                <a:spcPct val="124000"/>
              </a:lnSpc>
              <a:buNone/>
            </a:pPr>
            <a:r>
              <a:rPr lang="en-US" sz="3000" b="1" kern="0" dirty="0">
                <a:solidFill>
                  <a:srgbClr val="4898C0"/>
                </a:solidFill>
              </a:rPr>
              <a:t>Goals</a:t>
            </a:r>
          </a:p>
          <a:p>
            <a:r>
              <a:rPr lang="en-US" b="0" dirty="0"/>
              <a:t>Inform decision-makers about environmental effects.</a:t>
            </a:r>
          </a:p>
          <a:p>
            <a:r>
              <a:rPr lang="en-US" b="0" dirty="0"/>
              <a:t>Identify ways to avoid environmental damage.</a:t>
            </a:r>
          </a:p>
          <a:p>
            <a:r>
              <a:rPr lang="en-US" b="0" dirty="0"/>
              <a:t>Prevent avoidable environmental damage.</a:t>
            </a:r>
          </a:p>
          <a:p>
            <a:r>
              <a:rPr lang="en-US" b="0" dirty="0"/>
              <a:t>Disclose to the public why a project is needed, even if it results in environmental damage.</a:t>
            </a:r>
          </a:p>
        </p:txBody>
      </p:sp>
    </p:spTree>
    <p:extLst>
      <p:ext uri="{BB962C8B-B14F-4D97-AF65-F5344CB8AC3E}">
        <p14:creationId xmlns:p14="http://schemas.microsoft.com/office/powerpoint/2010/main" val="342549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CEQA Documents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1718"/>
            <a:ext cx="8229600" cy="501428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Exemption</a:t>
            </a:r>
          </a:p>
          <a:p>
            <a:pPr lvl="1"/>
            <a:r>
              <a:rPr lang="en-US" sz="2400" dirty="0"/>
              <a:t>Available when project meets one of many criteria found in State law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Negative Declaration (ND)</a:t>
            </a:r>
          </a:p>
          <a:p>
            <a:pPr lvl="1"/>
            <a:r>
              <a:rPr lang="en-US" sz="2400" dirty="0"/>
              <a:t>If project found to have no significant effect on the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Mitigated Negative Declaration (MND)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Specifies revisions to project plans that can avoid or mitigate effects.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Environmental Impact Report (EIR)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If project would have significant effects that cannot be eliminated through redesign or mitigation.</a:t>
            </a:r>
          </a:p>
          <a:p>
            <a:pPr marL="0" indent="0">
              <a:lnSpc>
                <a:spcPct val="124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3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David Early, </a:t>
            </a:r>
            <a:r>
              <a:rPr lang="en-US" sz="2000" b="0" dirty="0"/>
              <a:t>AICP, </a:t>
            </a:r>
            <a:r>
              <a:rPr lang="en-US" b="0" dirty="0"/>
              <a:t>Senior Advisor, PlaceWorks</a:t>
            </a:r>
          </a:p>
          <a:p>
            <a:r>
              <a:rPr lang="en-US" dirty="0"/>
              <a:t>Marc Roberts, </a:t>
            </a:r>
            <a:r>
              <a:rPr lang="en-US" b="0" dirty="0"/>
              <a:t>Former City Manager, City of Livermore</a:t>
            </a:r>
          </a:p>
          <a:p>
            <a:r>
              <a:rPr lang="en-US" dirty="0"/>
              <a:t>Don Anderson, P</a:t>
            </a:r>
            <a:r>
              <a:rPr lang="en-US" b="0" dirty="0"/>
              <a:t>lanning Commissioner, City of Westminster</a:t>
            </a:r>
            <a:br>
              <a:rPr lang="en-US" b="0" dirty="0"/>
            </a:b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4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201737"/>
            <a:ext cx="6477000" cy="4818063"/>
          </a:xfrm>
        </p:spPr>
        <p:txBody>
          <a:bodyPr/>
          <a:lstStyle/>
          <a:p>
            <a:r>
              <a:rPr lang="en-US" dirty="0"/>
              <a:t>Long Range Planning:</a:t>
            </a:r>
          </a:p>
          <a:p>
            <a:pPr lvl="1"/>
            <a:r>
              <a:rPr lang="en-US" dirty="0"/>
              <a:t>Creation and Amendment of </a:t>
            </a:r>
            <a:br>
              <a:rPr lang="en-US" dirty="0"/>
            </a:br>
            <a:r>
              <a:rPr lang="en-US" dirty="0"/>
              <a:t>Plans and Regulations</a:t>
            </a:r>
          </a:p>
          <a:p>
            <a:r>
              <a:rPr lang="en-US" dirty="0"/>
              <a:t>Current Planning:</a:t>
            </a:r>
          </a:p>
          <a:p>
            <a:pPr lvl="1"/>
            <a:r>
              <a:rPr lang="en-US" dirty="0"/>
              <a:t>Only for Discretionary Projects</a:t>
            </a:r>
          </a:p>
          <a:p>
            <a:pPr lvl="1"/>
            <a:r>
              <a:rPr lang="en-US" dirty="0"/>
              <a:t>No role for Ministerial Projects</a:t>
            </a:r>
          </a:p>
          <a:p>
            <a:r>
              <a:rPr lang="en-US" dirty="0"/>
              <a:t>For Discretionary </a:t>
            </a:r>
            <a:br>
              <a:rPr lang="en-US" dirty="0"/>
            </a:br>
            <a:r>
              <a:rPr lang="en-US" dirty="0"/>
              <a:t>Current Planning Projects:</a:t>
            </a:r>
          </a:p>
          <a:p>
            <a:pPr lvl="1"/>
            <a:r>
              <a:rPr lang="en-US" dirty="0"/>
              <a:t>Project Review</a:t>
            </a:r>
          </a:p>
          <a:p>
            <a:pPr lvl="1"/>
            <a:r>
              <a:rPr lang="en-US" dirty="0"/>
              <a:t>CEQA Review</a:t>
            </a:r>
          </a:p>
          <a:p>
            <a:pPr lvl="1"/>
            <a:r>
              <a:rPr lang="en-US" dirty="0"/>
              <a:t>Project Approval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4000" y="1280160"/>
            <a:ext cx="2819400" cy="4419600"/>
            <a:chOff x="4093296" y="1086401"/>
            <a:chExt cx="3498997" cy="5082658"/>
          </a:xfrm>
        </p:grpSpPr>
        <p:pic>
          <p:nvPicPr>
            <p:cNvPr id="10" name="Picture 6" descr="IMG_314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10000"/>
                      </a14:imgEffect>
                      <a14:imgEffect>
                        <a14:brightnessContrast bright="30000"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8906"/>
            <a:stretch/>
          </p:blipFill>
          <p:spPr bwMode="auto">
            <a:xfrm>
              <a:off x="4093296" y="1086401"/>
              <a:ext cx="3498997" cy="2389151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:\PROMO\Conferences\League of Cities\2017\Materials\PPT_Pres_imag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58"/>
            <a:stretch/>
          </p:blipFill>
          <p:spPr bwMode="auto">
            <a:xfrm>
              <a:off x="4093296" y="3779906"/>
              <a:ext cx="3498997" cy="2389153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Planning Commission</a:t>
            </a:r>
          </a:p>
        </p:txBody>
      </p:sp>
    </p:spTree>
    <p:extLst>
      <p:ext uri="{BB962C8B-B14F-4D97-AF65-F5344CB8AC3E}">
        <p14:creationId xmlns:p14="http://schemas.microsoft.com/office/powerpoint/2010/main" val="280497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 txBox="1">
            <a:spLocks/>
          </p:cNvSpPr>
          <p:nvPr/>
        </p:nvSpPr>
        <p:spPr>
          <a:xfrm>
            <a:off x="2" y="1371600"/>
            <a:ext cx="9144000" cy="2286001"/>
          </a:xfrm>
          <a:prstGeom prst="rect">
            <a:avLst/>
          </a:prstGeom>
        </p:spPr>
        <p:txBody>
          <a:bodyPr lIns="457200" tIns="0" rIns="457200" bIns="0" anchor="ctr" anchorCtr="0"/>
          <a:lstStyle>
            <a:lvl1pPr marL="0" indent="0" algn="ctr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Calibri Light" pitchFamily="34" charset="0"/>
              <a:buNone/>
              <a:defRPr sz="3600" b="1" i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4400" dirty="0"/>
              <a:t>Thank You!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David Early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dearly@placeworks.com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-8468" y="6079066"/>
            <a:ext cx="9152469" cy="778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-8468" y="6096000"/>
            <a:ext cx="9152469" cy="761999"/>
          </a:xfrm>
          <a:prstGeom prst="rect">
            <a:avLst/>
          </a:prstGeom>
        </p:spPr>
        <p:txBody>
          <a:bodyPr lIns="457200" rIns="457200" bIns="91440" anchor="ctr" anchorCtr="0"/>
          <a:lstStyle>
            <a:lvl1pPr marL="0" indent="0" algn="ctr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Calibri Light" pitchFamily="34" charset="0"/>
              <a:buNone/>
              <a:defRPr sz="3600" b="1" i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rgbClr val="00929F"/>
                </a:solidFill>
                <a:latin typeface="+mn-lt"/>
              </a:rPr>
              <a:t>Cal Cities 2023: </a:t>
            </a:r>
            <a:r>
              <a:rPr lang="en-US" altLang="en-US" sz="2000" b="0" dirty="0">
                <a:solidFill>
                  <a:srgbClr val="00929F"/>
                </a:solidFill>
                <a:latin typeface="+mn-lt"/>
              </a:rPr>
              <a:t>Planning Commissioners’ Academy    </a:t>
            </a:r>
            <a:r>
              <a:rPr lang="en-US" altLang="en-US" sz="2000" dirty="0">
                <a:solidFill>
                  <a:srgbClr val="00929F"/>
                </a:solidFill>
                <a:latin typeface="+mn-lt"/>
              </a:rPr>
              <a:t>|</a:t>
            </a:r>
            <a:r>
              <a:rPr lang="en-US" altLang="en-US" sz="2000" b="0" dirty="0">
                <a:solidFill>
                  <a:srgbClr val="00929F"/>
                </a:solidFill>
                <a:latin typeface="+mn-lt"/>
              </a:rPr>
              <a:t>    </a:t>
            </a:r>
            <a:r>
              <a:rPr lang="en-US" altLang="en-US" sz="2000" dirty="0">
                <a:solidFill>
                  <a:srgbClr val="00929F"/>
                </a:solidFill>
                <a:latin typeface="+mn-lt"/>
              </a:rPr>
              <a:t>March 29, 2023</a:t>
            </a:r>
            <a:endParaRPr lang="en-US" sz="2000" dirty="0">
              <a:solidFill>
                <a:srgbClr val="00929F"/>
              </a:solidFill>
              <a:latin typeface="+mn-lt"/>
            </a:endParaRPr>
          </a:p>
        </p:txBody>
      </p:sp>
      <p:pic>
        <p:nvPicPr>
          <p:cNvPr id="9" name="Picture 2" descr="C:\Users\greddy\Desktop\PlaceWorks_White.png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97906"/>
            <a:ext cx="3120640" cy="5646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7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 of Power to Regulate Land Use </a:t>
            </a:r>
          </a:p>
          <a:p>
            <a:r>
              <a:rPr lang="en-US" dirty="0"/>
              <a:t>General Plans </a:t>
            </a:r>
          </a:p>
          <a:p>
            <a:r>
              <a:rPr lang="en-US" dirty="0"/>
              <a:t>Zoning</a:t>
            </a:r>
          </a:p>
          <a:p>
            <a:r>
              <a:rPr lang="en-US" dirty="0"/>
              <a:t>California Environmental Quality Act (CEQA)</a:t>
            </a:r>
          </a:p>
          <a:p>
            <a:r>
              <a:rPr lang="en-US" dirty="0"/>
              <a:t>Role of the Planning Commission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7" descr="garb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047064" cy="314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Regulation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Arose from “good government” movements as a response to unsanitary urban conditions</a:t>
            </a:r>
          </a:p>
          <a:p>
            <a:r>
              <a:rPr lang="en-US" b="0" dirty="0"/>
              <a:t>Embodied desire to rein in private market excesses through government regulation</a:t>
            </a:r>
          </a:p>
          <a:p>
            <a:r>
              <a:rPr lang="en-US" b="0" dirty="0"/>
              <a:t>Based on local government’s </a:t>
            </a:r>
            <a:br>
              <a:rPr lang="en-US" b="0" dirty="0"/>
            </a:br>
            <a:r>
              <a:rPr lang="en-US" b="0" dirty="0"/>
              <a:t>Police Power:  </a:t>
            </a:r>
            <a:br>
              <a:rPr lang="en-US" b="0" dirty="0"/>
            </a:br>
            <a:r>
              <a:rPr lang="en-US" b="0" dirty="0"/>
              <a:t>health, safety and welfare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6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1909 Los Angeles imposes first zoning ordinance limiting industrial uses (not comprehensive)</a:t>
            </a:r>
          </a:p>
          <a:p>
            <a:r>
              <a:rPr lang="en-US" b="0" dirty="0"/>
              <a:t>1916 New York imposes first </a:t>
            </a:r>
            <a:br>
              <a:rPr lang="en-US" b="0" dirty="0"/>
            </a:br>
            <a:r>
              <a:rPr lang="en-US" b="0" dirty="0"/>
              <a:t>comprehensive zoning ordinance </a:t>
            </a:r>
          </a:p>
          <a:p>
            <a:r>
              <a:rPr lang="en-US" b="0" dirty="0"/>
              <a:t>1922 Standard State Zoning </a:t>
            </a:r>
            <a:br>
              <a:rPr lang="en-US" b="0" dirty="0"/>
            </a:br>
            <a:r>
              <a:rPr lang="en-US" b="0" dirty="0"/>
              <a:t>Enabling Act (SZEA) </a:t>
            </a:r>
          </a:p>
          <a:p>
            <a:r>
              <a:rPr lang="en-US" b="0" dirty="0"/>
              <a:t>1926 Euclid v. Ambler – </a:t>
            </a:r>
            <a:br>
              <a:rPr lang="en-US" b="0" dirty="0"/>
            </a:br>
            <a:r>
              <a:rPr lang="en-US" b="0" dirty="0"/>
              <a:t>upholds constitutionality </a:t>
            </a:r>
            <a:br>
              <a:rPr lang="en-US" b="0" dirty="0"/>
            </a:br>
            <a:r>
              <a:rPr lang="en-US" b="0" dirty="0"/>
              <a:t>of zoning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Milestones -- Nationwide</a:t>
            </a:r>
          </a:p>
        </p:txBody>
      </p:sp>
      <p:pic>
        <p:nvPicPr>
          <p:cNvPr id="7" name="Picture 7" descr="baxte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056464" cy="40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48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Planning Milestones -- California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California has long been a leader in planning and land use regulation:</a:t>
            </a:r>
          </a:p>
          <a:p>
            <a:pPr lvl="1"/>
            <a:r>
              <a:rPr lang="en-US" dirty="0"/>
              <a:t>1927 California passes law requiring that cities and counties have a Master Plan</a:t>
            </a:r>
          </a:p>
          <a:p>
            <a:pPr lvl="1"/>
            <a:r>
              <a:rPr lang="en-US" dirty="0"/>
              <a:t>1928 Standard City Planning Enabling Act (SPEA)</a:t>
            </a:r>
          </a:p>
          <a:p>
            <a:pPr lvl="1"/>
            <a:r>
              <a:rPr lang="en-US" dirty="0"/>
              <a:t>Zoning and planning laws have changed faster in California than the rest of the country due to rapid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6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Regulation Today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Only two plan types are defined in California law: </a:t>
            </a:r>
          </a:p>
          <a:p>
            <a:pPr lvl="1"/>
            <a:r>
              <a:rPr lang="en-US" b="1" dirty="0"/>
              <a:t>General Plans </a:t>
            </a:r>
            <a:r>
              <a:rPr lang="en-US" dirty="0"/>
              <a:t>lay out a jurisdiction's future development plans through a series of policy statements in text and map form</a:t>
            </a:r>
          </a:p>
          <a:p>
            <a:pPr lvl="1"/>
            <a:r>
              <a:rPr lang="en-US" b="1" dirty="0"/>
              <a:t>Specific Plans </a:t>
            </a:r>
            <a:r>
              <a:rPr lang="en-US" dirty="0"/>
              <a:t>are a special set of development standards that apply to a particular geographical area</a:t>
            </a:r>
          </a:p>
          <a:p>
            <a:r>
              <a:rPr lang="en-US" b="1" dirty="0"/>
              <a:t>Zoning</a:t>
            </a:r>
            <a:r>
              <a:rPr lang="en-US" dirty="0"/>
              <a:t> provides detailed land use and design regulation.</a:t>
            </a:r>
          </a:p>
          <a:p>
            <a:r>
              <a:rPr lang="en-US" dirty="0"/>
              <a:t>Other planning documents include Master Plans, Area Plans, </a:t>
            </a:r>
            <a:br>
              <a:rPr lang="en-US" dirty="0"/>
            </a:br>
            <a:r>
              <a:rPr lang="en-US" dirty="0"/>
              <a:t>Vision Plans, etc., but these are not defined in the law.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0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Plans and Regulations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8522" y="1905000"/>
            <a:ext cx="8187168" cy="3657600"/>
            <a:chOff x="880865" y="1461444"/>
            <a:chExt cx="10916224" cy="4876800"/>
          </a:xfrm>
        </p:grpSpPr>
        <p:grpSp>
          <p:nvGrpSpPr>
            <p:cNvPr id="13" name="Group 12"/>
            <p:cNvGrpSpPr/>
            <p:nvPr/>
          </p:nvGrpSpPr>
          <p:grpSpPr>
            <a:xfrm>
              <a:off x="2164556" y="1461444"/>
              <a:ext cx="7862889" cy="4876800"/>
              <a:chOff x="600312" y="1113972"/>
              <a:chExt cx="7862889" cy="487680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600312" y="4619172"/>
                <a:ext cx="1462088" cy="1371600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BottomRigh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Sub-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division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Maps</a:t>
                </a: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2200512" y="4619172"/>
                <a:ext cx="1462088" cy="1371600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Bottom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Develop-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ment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Permit</a:t>
                </a:r>
              </a:p>
            </p:txBody>
          </p:sp>
          <p:sp>
            <p:nvSpPr>
              <p:cNvPr id="6" name="AutoShape 2"/>
              <p:cNvSpPr>
                <a:spLocks noChangeArrowheads="1"/>
              </p:cNvSpPr>
              <p:nvPr/>
            </p:nvSpPr>
            <p:spPr bwMode="auto">
              <a:xfrm>
                <a:off x="1133712" y="1444172"/>
                <a:ext cx="6646862" cy="3124200"/>
              </a:xfrm>
              <a:prstGeom prst="triangle">
                <a:avLst>
                  <a:gd name="adj" fmla="val 50000"/>
                </a:avLst>
              </a:prstGeom>
              <a:solidFill>
                <a:srgbClr val="BDBD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3800712" y="4619172"/>
                <a:ext cx="1462088" cy="1371600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Bottom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Conditional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Use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Permits</a:t>
                </a: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5400912" y="4619172"/>
                <a:ext cx="1462088" cy="1371600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Bottom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Variances</a:t>
                </a: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7001113" y="4619172"/>
                <a:ext cx="1462088" cy="1371600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Bottom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Capital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Improve-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Swis721 BT" pitchFamily="34" charset="0"/>
                  </a:rPr>
                  <a:t>ments</a:t>
                </a:r>
                <a:endParaRPr lang="en-US" sz="1400" b="1" dirty="0">
                  <a:latin typeface="Swis721 BT" pitchFamily="34" charset="0"/>
                </a:endParaRPr>
              </a:p>
            </p:txBody>
          </p:sp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621927" y="1113972"/>
                <a:ext cx="7772400" cy="4465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algn="ctr">
                  <a:spcBef>
                    <a:spcPct val="10000"/>
                  </a:spcBef>
                  <a:spcAft>
                    <a:spcPct val="10000"/>
                  </a:spcAft>
                  <a:buClr>
                    <a:schemeClr val="accent2"/>
                  </a:buClr>
                </a:pPr>
                <a:endParaRPr lang="en-US" sz="21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wis721 BT" pitchFamily="34" charset="0"/>
                </a:endParaRPr>
              </a:p>
              <a:p>
                <a:pPr marL="342900" indent="-342900" algn="ctr">
                  <a:spcBef>
                    <a:spcPct val="10000"/>
                  </a:spcBef>
                  <a:spcAft>
                    <a:spcPct val="10000"/>
                  </a:spcAft>
                  <a:buClr>
                    <a:schemeClr val="accent2"/>
                  </a:buClr>
                </a:pPr>
                <a:r>
                  <a:rPr lang="en-US" sz="21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wis721 BT" pitchFamily="34" charset="0"/>
                  </a:rPr>
                  <a:t>GENERAL PLAN</a:t>
                </a:r>
              </a:p>
              <a:p>
                <a:pPr marL="342900" indent="-342900" algn="ctr">
                  <a:spcBef>
                    <a:spcPts val="675"/>
                  </a:spcBef>
                  <a:spcAft>
                    <a:spcPts val="450"/>
                  </a:spcAft>
                  <a:buClr>
                    <a:schemeClr val="accent2"/>
                  </a:buClr>
                </a:pPr>
                <a:r>
                  <a:rPr lang="en-US" b="1" dirty="0">
                    <a:latin typeface="Swis721 BT" pitchFamily="34" charset="0"/>
                  </a:rPr>
                  <a:t>Specific Plans</a:t>
                </a:r>
              </a:p>
              <a:p>
                <a:pPr marL="342900" indent="-342900" algn="ctr">
                  <a:spcBef>
                    <a:spcPts val="675"/>
                  </a:spcBef>
                  <a:spcAft>
                    <a:spcPts val="450"/>
                  </a:spcAft>
                  <a:buClr>
                    <a:schemeClr val="accent2"/>
                  </a:buClr>
                </a:pPr>
                <a:r>
                  <a:rPr lang="en-US" b="1" dirty="0">
                    <a:latin typeface="Swis721 BT" pitchFamily="34" charset="0"/>
                  </a:rPr>
                  <a:t>Coastal Plans</a:t>
                </a:r>
              </a:p>
              <a:p>
                <a:pPr marL="342900" indent="-342900" algn="ctr">
                  <a:spcBef>
                    <a:spcPts val="675"/>
                  </a:spcBef>
                  <a:spcAft>
                    <a:spcPts val="450"/>
                  </a:spcAft>
                  <a:buClr>
                    <a:schemeClr val="accent2"/>
                  </a:buClr>
                </a:pPr>
                <a:r>
                  <a:rPr lang="en-US" b="1" dirty="0">
                    <a:latin typeface="Swis721 BT" pitchFamily="34" charset="0"/>
                  </a:rPr>
                  <a:t>Zoning</a:t>
                </a:r>
              </a:p>
              <a:p>
                <a:pPr marL="342900" indent="-342900" algn="ctr">
                  <a:spcBef>
                    <a:spcPts val="675"/>
                  </a:spcBef>
                  <a:spcAft>
                    <a:spcPts val="450"/>
                  </a:spcAft>
                  <a:buClr>
                    <a:schemeClr val="accent2"/>
                  </a:buClr>
                </a:pPr>
                <a:r>
                  <a:rPr lang="en-US" b="1" dirty="0">
                    <a:latin typeface="Swis721 BT" pitchFamily="34" charset="0"/>
                  </a:rPr>
                  <a:t>Design Guidelines</a:t>
                </a:r>
              </a:p>
              <a:p>
                <a:pPr marL="342900" indent="-342900" algn="ctr">
                  <a:spcBef>
                    <a:spcPct val="10000"/>
                  </a:spcBef>
                  <a:spcAft>
                    <a:spcPct val="10000"/>
                  </a:spcAft>
                  <a:buClr>
                    <a:schemeClr val="accent2"/>
                  </a:buClr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w Cen MT" pitchFamily="34" charset="0"/>
                </a:endParaRPr>
              </a:p>
              <a:p>
                <a:pPr marL="342900" indent="-342900">
                  <a:spcAft>
                    <a:spcPct val="20000"/>
                  </a:spcAft>
                  <a:buClr>
                    <a:schemeClr val="accent2"/>
                  </a:buClr>
                </a:pPr>
                <a:endParaRPr lang="en-US" sz="2400" dirty="0">
                  <a:latin typeface="Tw Cen MT" pitchFamily="34" charset="0"/>
                </a:endParaRPr>
              </a:p>
            </p:txBody>
          </p:sp>
        </p:grpSp>
        <p:sp>
          <p:nvSpPr>
            <p:cNvPr id="14" name="Up-Down Arrow 13"/>
            <p:cNvSpPr/>
            <p:nvPr/>
          </p:nvSpPr>
          <p:spPr>
            <a:xfrm>
              <a:off x="1476009" y="2156968"/>
              <a:ext cx="365760" cy="3017520"/>
            </a:xfrm>
            <a:prstGeom prst="upDownArrow">
              <a:avLst/>
            </a:prstGeom>
            <a:solidFill>
              <a:srgbClr val="00374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Up-Down Arrow 16"/>
            <p:cNvSpPr/>
            <p:nvPr/>
          </p:nvSpPr>
          <p:spPr>
            <a:xfrm>
              <a:off x="10518409" y="2172644"/>
              <a:ext cx="365760" cy="3017520"/>
            </a:xfrm>
            <a:prstGeom prst="upDownArrow">
              <a:avLst/>
            </a:prstGeom>
            <a:solidFill>
              <a:srgbClr val="00374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8969" y="1605728"/>
              <a:ext cx="183067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Long-Term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64294" y="1605728"/>
              <a:ext cx="22125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More General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0865" y="5328713"/>
              <a:ext cx="116719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Short-Term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283553" y="5328712"/>
              <a:ext cx="151353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More Detailed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3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Bedrock of California planning.</a:t>
            </a:r>
          </a:p>
          <a:p>
            <a:r>
              <a:rPr lang="en-US" b="0" dirty="0"/>
              <a:t>Required by State Law</a:t>
            </a:r>
          </a:p>
          <a:p>
            <a:r>
              <a:rPr lang="en-US" b="0" dirty="0"/>
              <a:t>The “constitution” for planning, development and conservation</a:t>
            </a:r>
          </a:p>
          <a:p>
            <a:r>
              <a:rPr lang="en-US" b="0" dirty="0"/>
              <a:t>Provides long-range vision (20-30 year horizon)</a:t>
            </a:r>
          </a:p>
          <a:p>
            <a:r>
              <a:rPr lang="en-US" b="0" dirty="0"/>
              <a:t>Basis for local land use decisions and other policies</a:t>
            </a:r>
          </a:p>
          <a:p>
            <a:r>
              <a:rPr lang="en-US" b="0" dirty="0"/>
              <a:t>Identifies important community issues</a:t>
            </a:r>
          </a:p>
          <a:p>
            <a:r>
              <a:rPr lang="en-US" b="0" dirty="0"/>
              <a:t>Sets the ground rules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9997"/>
      </p:ext>
    </p:extLst>
  </p:cSld>
  <p:clrMapOvr>
    <a:masterClrMapping/>
  </p:clrMapOvr>
</p:sld>
</file>

<file path=ppt/theme/theme1.xml><?xml version="1.0" encoding="utf-8"?>
<a:theme xmlns:a="http://schemas.openxmlformats.org/drawingml/2006/main" name="PlaceWorks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ceWork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3E35468C20D48906CA7B54BE23988" ma:contentTypeVersion="12" ma:contentTypeDescription="Create a new document." ma:contentTypeScope="" ma:versionID="50f61781934edbcb843c914d8ce0c890">
  <xsd:schema xmlns:xsd="http://www.w3.org/2001/XMLSchema" xmlns:xs="http://www.w3.org/2001/XMLSchema" xmlns:p="http://schemas.microsoft.com/office/2006/metadata/properties" xmlns:ns2="4c40517f-e191-45f6-b83b-8857ec980557" xmlns:ns3="354e3f05-2dc1-4b6b-abf1-3f7dac890d08" targetNamespace="http://schemas.microsoft.com/office/2006/metadata/properties" ma:root="true" ma:fieldsID="3c9f7762bc3d6ab832226107e9a18227" ns2:_="" ns3:_="">
    <xsd:import namespace="4c40517f-e191-45f6-b83b-8857ec980557"/>
    <xsd:import namespace="354e3f05-2dc1-4b6b-abf1-3f7dac890d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0517f-e191-45f6-b83b-8857ec98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2741ec-14ae-4f32-8967-ec2ebe70de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e3f05-2dc1-4b6b-abf1-3f7dac890d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c25c3bc-b9aa-4ef0-9178-b44b5b093cf2}" ma:internalName="TaxCatchAll" ma:showField="CatchAllData" ma:web="354e3f05-2dc1-4b6b-abf1-3f7dac890d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0517f-e191-45f6-b83b-8857ec980557">
      <Terms xmlns="http://schemas.microsoft.com/office/infopath/2007/PartnerControls"/>
    </lcf76f155ced4ddcb4097134ff3c332f>
    <TaxCatchAll xmlns="354e3f05-2dc1-4b6b-abf1-3f7dac890d08" xsi:nil="true"/>
    <SharedWithUsers xmlns="354e3f05-2dc1-4b6b-abf1-3f7dac890d08">
      <UserInfo>
        <DisplayName>Alex Guzman</DisplayName>
        <AccountId>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0335189-A64B-4CAD-B3FA-7DDB341BBE3B}"/>
</file>

<file path=customXml/itemProps2.xml><?xml version="1.0" encoding="utf-8"?>
<ds:datastoreItem xmlns:ds="http://schemas.openxmlformats.org/officeDocument/2006/customXml" ds:itemID="{8BC5222A-94D8-455E-A4C2-05AACB24BC0D}"/>
</file>

<file path=customXml/itemProps3.xml><?xml version="1.0" encoding="utf-8"?>
<ds:datastoreItem xmlns:ds="http://schemas.openxmlformats.org/officeDocument/2006/customXml" ds:itemID="{762F7F8E-55F1-41AD-9421-6299D1704D4F}"/>
</file>

<file path=docProps/app.xml><?xml version="1.0" encoding="utf-8"?>
<Properties xmlns="http://schemas.openxmlformats.org/officeDocument/2006/extended-properties" xmlns:vt="http://schemas.openxmlformats.org/officeDocument/2006/docPropsVTypes">
  <Template>PlaceWorks_Project_Template</Template>
  <TotalTime>1517</TotalTime>
  <Words>835</Words>
  <Application>Microsoft Office PowerPoint</Application>
  <PresentationFormat>On-screen Show (4:3)</PresentationFormat>
  <Paragraphs>155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Courier New</vt:lpstr>
      <vt:lpstr>GillSans</vt:lpstr>
      <vt:lpstr>Swis721 BT</vt:lpstr>
      <vt:lpstr>Tw Cen MT</vt:lpstr>
      <vt:lpstr>Wingdings</vt:lpstr>
      <vt:lpstr>PlaceWorks Main</vt:lpstr>
      <vt:lpstr>PowerPoint Presentation</vt:lpstr>
      <vt:lpstr>Panelists</vt:lpstr>
      <vt:lpstr>My Topics</vt:lpstr>
      <vt:lpstr>Land Use Regulation</vt:lpstr>
      <vt:lpstr>Key Milestones -- Nationwide</vt:lpstr>
      <vt:lpstr>Key Planning Milestones -- California</vt:lpstr>
      <vt:lpstr>Land Use Regulation Today</vt:lpstr>
      <vt:lpstr>Policy Plans and Regulations</vt:lpstr>
      <vt:lpstr>General Plans</vt:lpstr>
      <vt:lpstr>Required General Plan Elements</vt:lpstr>
      <vt:lpstr>General Plan Content</vt:lpstr>
      <vt:lpstr>Typical General Plan Land Use Plan</vt:lpstr>
      <vt:lpstr>Typical General Plan Circulation Map</vt:lpstr>
      <vt:lpstr>Housing Element</vt:lpstr>
      <vt:lpstr>Zoning</vt:lpstr>
      <vt:lpstr>Zoning</vt:lpstr>
      <vt:lpstr>Form Based Zoning</vt:lpstr>
      <vt:lpstr>California Environmental Quality Act (CEQA)</vt:lpstr>
      <vt:lpstr>Types of CEQA Documents</vt:lpstr>
      <vt:lpstr>Role of the Planning Commission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Project</dc:title>
  <dc:creator>Grant Reddy</dc:creator>
  <cp:lastModifiedBy>David Early</cp:lastModifiedBy>
  <cp:revision>106</cp:revision>
  <cp:lastPrinted>2014-02-22T19:24:41Z</cp:lastPrinted>
  <dcterms:created xsi:type="dcterms:W3CDTF">2016-08-17T18:39:30Z</dcterms:created>
  <dcterms:modified xsi:type="dcterms:W3CDTF">2023-03-21T22:01:07Z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0x010100DB73E35468C20D48906CA7B54BE23988</vt:lpwstr>
  </property>
</Properties>
</file>