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7B1"/>
    <a:srgbClr val="F1C400"/>
    <a:srgbClr val="A7A8AA"/>
    <a:srgbClr val="EF3340"/>
    <a:srgbClr val="0028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F889-09B9-469D-842F-8427CEBBE7F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506E-05A7-429A-BBDC-54B91DCA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0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F889-09B9-469D-842F-8427CEBBE7F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506E-05A7-429A-BBDC-54B91DCA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725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F889-09B9-469D-842F-8427CEBBE7F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506E-05A7-429A-BBDC-54B91DCA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81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F889-09B9-469D-842F-8427CEBBE7F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506E-05A7-429A-BBDC-54B91DCA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46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F889-09B9-469D-842F-8427CEBBE7F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506E-05A7-429A-BBDC-54B91DCA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283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F889-09B9-469D-842F-8427CEBBE7F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506E-05A7-429A-BBDC-54B91DCA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63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F889-09B9-469D-842F-8427CEBBE7F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506E-05A7-429A-BBDC-54B91DCA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5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F889-09B9-469D-842F-8427CEBBE7F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506E-05A7-429A-BBDC-54B91DCA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7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F889-09B9-469D-842F-8427CEBBE7F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506E-05A7-429A-BBDC-54B91DCA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02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F889-09B9-469D-842F-8427CEBBE7F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506E-05A7-429A-BBDC-54B91DCA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638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F889-09B9-469D-842F-8427CEBBE7F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2506E-05A7-429A-BBDC-54B91DCA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39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4F889-09B9-469D-842F-8427CEBBE7F5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2506E-05A7-429A-BBDC-54B91DCAF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786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8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852" y="2059395"/>
            <a:ext cx="11342297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4400" b="1" cap="all" dirty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Planning Commission 101: </a:t>
            </a:r>
          </a:p>
          <a:p>
            <a:pPr algn="ctr">
              <a:spcAft>
                <a:spcPts val="4200"/>
              </a:spcAft>
            </a:pPr>
            <a:r>
              <a:rPr lang="en-US" sz="4400" b="1" cap="all" dirty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The Nuts and Bolts of Planning</a:t>
            </a:r>
          </a:p>
          <a:p>
            <a:pPr algn="ctr"/>
            <a:r>
              <a:rPr lang="en-US" sz="4400" b="1" cap="all" dirty="0">
                <a:solidFill>
                  <a:srgbClr val="EF334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Being an Effective Commissioner</a:t>
            </a:r>
          </a:p>
        </p:txBody>
      </p:sp>
    </p:spTree>
    <p:extLst>
      <p:ext uri="{BB962C8B-B14F-4D97-AF65-F5344CB8AC3E}">
        <p14:creationId xmlns:p14="http://schemas.microsoft.com/office/powerpoint/2010/main" val="167389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8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271609"/>
            <a:ext cx="1097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9913" indent="-569913">
              <a:spcAft>
                <a:spcPts val="24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Understand what planning is all about.  If you do not know, meet with staff to learn</a:t>
            </a:r>
            <a:endParaRPr lang="en-US" sz="3200" dirty="0"/>
          </a:p>
          <a:p>
            <a:pPr marL="569913" indent="-569913">
              <a:spcAft>
                <a:spcPts val="24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Respect staff and their time</a:t>
            </a:r>
          </a:p>
          <a:p>
            <a:pPr marL="569913" indent="-569913">
              <a:spcAft>
                <a:spcPts val="24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Keep a copy of the General Plan, design guidelines, and zoning ordinance handy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112" y="300252"/>
            <a:ext cx="789177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1C4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WHAT I DO TO BE AN EFFECTIVE</a:t>
            </a:r>
          </a:p>
          <a:p>
            <a:pPr algn="ctr"/>
            <a:r>
              <a:rPr lang="en-US" sz="4000" b="1" dirty="0">
                <a:solidFill>
                  <a:srgbClr val="F1C4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PLANNING COMMISSIONER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54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8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244318"/>
            <a:ext cx="10972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9913" indent="-569913">
              <a:spcAft>
                <a:spcPts val="2400"/>
              </a:spcAft>
              <a:buFont typeface="+mj-lt"/>
              <a:buAutoNum type="arabicPeriod" startAt="4"/>
            </a:pPr>
            <a:r>
              <a:rPr lang="en-US" sz="3200" dirty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Read the staff reports </a:t>
            </a:r>
          </a:p>
          <a:p>
            <a:pPr marL="569913" indent="-569913">
              <a:spcAft>
                <a:spcPts val="2400"/>
              </a:spcAft>
              <a:buFont typeface="+mj-lt"/>
              <a:buAutoNum type="arabicPeriod" startAt="4"/>
            </a:pPr>
            <a:r>
              <a:rPr lang="en-US" sz="3200" dirty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Ask planning staff questions about agenda items BEFORE the meeting</a:t>
            </a:r>
          </a:p>
          <a:p>
            <a:pPr marL="569913" indent="-569913">
              <a:spcAft>
                <a:spcPts val="2400"/>
              </a:spcAft>
              <a:buFont typeface="+mj-lt"/>
              <a:buAutoNum type="arabicPeriod" startAt="4"/>
            </a:pPr>
            <a:r>
              <a:rPr lang="en-US" sz="3200" dirty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Visit the site if the application involves real property or structures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112" y="300252"/>
            <a:ext cx="789177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1C4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WHAT I DO TO BE AN EFFECTIVE</a:t>
            </a:r>
          </a:p>
          <a:p>
            <a:pPr algn="ctr"/>
            <a:r>
              <a:rPr lang="en-US" sz="4000" b="1" dirty="0">
                <a:solidFill>
                  <a:srgbClr val="F1C4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PLANNING COMMISSIONER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487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8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058667"/>
            <a:ext cx="10972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9913" indent="-569913">
              <a:spcAft>
                <a:spcPts val="2400"/>
              </a:spcAft>
              <a:buFont typeface="+mj-lt"/>
              <a:buAutoNum type="arabicPeriod" startAt="7"/>
            </a:pPr>
            <a:r>
              <a:rPr lang="en-US" sz="3200" dirty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Announce, under Ex Parte Communications, if a site is visited or  applicants or others are spoken to prior to the meeting</a:t>
            </a:r>
          </a:p>
          <a:p>
            <a:pPr marL="569913" indent="-569913">
              <a:spcAft>
                <a:spcPts val="2400"/>
              </a:spcAft>
              <a:buFont typeface="+mj-lt"/>
              <a:buAutoNum type="arabicPeriod" startAt="7"/>
            </a:pPr>
            <a:r>
              <a:rPr lang="en-US" sz="3200" dirty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Pay attention to staff and speakers when they are addressing the commission</a:t>
            </a:r>
          </a:p>
          <a:p>
            <a:pPr marL="569913" indent="-569913">
              <a:spcAft>
                <a:spcPts val="2400"/>
              </a:spcAft>
              <a:buFont typeface="+mj-lt"/>
              <a:buAutoNum type="arabicPeriod" startAt="7"/>
            </a:pPr>
            <a:r>
              <a:rPr lang="en-US" sz="3200" dirty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Take notes when people are addressing the Commission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50112" y="300252"/>
            <a:ext cx="789177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1C4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WHAT I DO TO BE AN EFFECTIVE</a:t>
            </a:r>
          </a:p>
          <a:p>
            <a:pPr algn="ctr"/>
            <a:r>
              <a:rPr lang="en-US" sz="4000" b="1" dirty="0">
                <a:solidFill>
                  <a:srgbClr val="F1C4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PLANNING COMMISSIONER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747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8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5402" y="1900690"/>
            <a:ext cx="1126119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69913" indent="-569913">
              <a:spcAft>
                <a:spcPts val="2400"/>
              </a:spcAft>
              <a:buFont typeface="+mj-lt"/>
              <a:buAutoNum type="arabicPeriod" startAt="10"/>
            </a:pPr>
            <a:r>
              <a:rPr lang="en-US" sz="3200" dirty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Wait until speakers have finished talking to ask questions for clarification </a:t>
            </a:r>
          </a:p>
          <a:p>
            <a:pPr marL="569913" indent="-569913">
              <a:spcAft>
                <a:spcPts val="2400"/>
              </a:spcAft>
              <a:buFont typeface="+mj-lt"/>
              <a:buAutoNum type="arabicPeriod" startAt="10"/>
            </a:pPr>
            <a:r>
              <a:rPr lang="en-US" sz="3200" dirty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Treat all those at the meeting with courtesy and respect</a:t>
            </a:r>
          </a:p>
          <a:p>
            <a:pPr marL="569913" indent="-569913">
              <a:spcAft>
                <a:spcPts val="2400"/>
              </a:spcAft>
              <a:buFont typeface="+mj-lt"/>
              <a:buAutoNum type="arabicPeriod" startAt="10"/>
            </a:pPr>
            <a:r>
              <a:rPr lang="en-US" sz="3200" dirty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Be patient, some hearings can be lengthy and all speakers deserve to be heard</a:t>
            </a:r>
          </a:p>
          <a:p>
            <a:pPr marL="569913" indent="-569913">
              <a:spcAft>
                <a:spcPts val="2400"/>
              </a:spcAft>
              <a:buFont typeface="+mj-lt"/>
              <a:buAutoNum type="arabicPeriod" startAt="10"/>
            </a:pPr>
            <a:r>
              <a:rPr lang="en-US" sz="3200" dirty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When you’re considering a project, look for ways to enhance 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50112" y="300252"/>
            <a:ext cx="7891777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1C4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WHAT I DO TO BE AN EFFECTIVE</a:t>
            </a:r>
          </a:p>
          <a:p>
            <a:pPr algn="ctr"/>
            <a:r>
              <a:rPr lang="en-US" sz="4000" b="1" dirty="0">
                <a:solidFill>
                  <a:srgbClr val="F1C400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PLANNING COMMISSIONER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808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8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3504" y="1759854"/>
            <a:ext cx="1124499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Call the meeting to order by welcoming all to the Westminster, California Planning Commission meeting of...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Take the lead and steer the meeting to ensure it stays on course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Ensure all have an opportunity to speak without interruption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2161" y="467767"/>
            <a:ext cx="9547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C7B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WHAT I DO TO BE AN EFFECTIVE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951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8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3504" y="2147688"/>
            <a:ext cx="112449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Thank staff when they finish their presentations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Thank attendees when they conclude their comments</a:t>
            </a:r>
          </a:p>
          <a:p>
            <a:pPr marL="457200" indent="-457200">
              <a:spcAft>
                <a:spcPts val="24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At the end of the meeting thank attendees, staff and commissioners for their participation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22161" y="467767"/>
            <a:ext cx="9547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rgbClr val="00C7B1"/>
                </a:solidFill>
                <a:latin typeface="Microsoft YaHei UI Light" panose="020B0502040204020203" pitchFamily="34" charset="-122"/>
                <a:ea typeface="Microsoft YaHei UI Light" panose="020B0502040204020203" pitchFamily="34" charset="-122"/>
              </a:rPr>
              <a:t>WHAT I DO TO BE AN EFFECTIVE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937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73E35468C20D48906CA7B54BE23988" ma:contentTypeVersion="12" ma:contentTypeDescription="Create a new document." ma:contentTypeScope="" ma:versionID="50f61781934edbcb843c914d8ce0c890">
  <xsd:schema xmlns:xsd="http://www.w3.org/2001/XMLSchema" xmlns:xs="http://www.w3.org/2001/XMLSchema" xmlns:p="http://schemas.microsoft.com/office/2006/metadata/properties" xmlns:ns2="4c40517f-e191-45f6-b83b-8857ec980557" xmlns:ns3="354e3f05-2dc1-4b6b-abf1-3f7dac890d08" targetNamespace="http://schemas.microsoft.com/office/2006/metadata/properties" ma:root="true" ma:fieldsID="3c9f7762bc3d6ab832226107e9a18227" ns2:_="" ns3:_="">
    <xsd:import namespace="4c40517f-e191-45f6-b83b-8857ec980557"/>
    <xsd:import namespace="354e3f05-2dc1-4b6b-abf1-3f7dac890d0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0517f-e191-45f6-b83b-8857ec980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2c2741ec-14ae-4f32-8967-ec2ebe70de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4e3f05-2dc1-4b6b-abf1-3f7dac890d0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c25c3bc-b9aa-4ef0-9178-b44b5b093cf2}" ma:internalName="TaxCatchAll" ma:showField="CatchAllData" ma:web="354e3f05-2dc1-4b6b-abf1-3f7dac890d0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c40517f-e191-45f6-b83b-8857ec980557">
      <Terms xmlns="http://schemas.microsoft.com/office/infopath/2007/PartnerControls"/>
    </lcf76f155ced4ddcb4097134ff3c332f>
    <TaxCatchAll xmlns="354e3f05-2dc1-4b6b-abf1-3f7dac890d08" xsi:nil="true"/>
    <SharedWithUsers xmlns="354e3f05-2dc1-4b6b-abf1-3f7dac890d08">
      <UserInfo>
        <DisplayName>Alex Guzman</DisplayName>
        <AccountId>77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8DF460F-5B48-4FA8-8C32-C1B572E77921}"/>
</file>

<file path=customXml/itemProps2.xml><?xml version="1.0" encoding="utf-8"?>
<ds:datastoreItem xmlns:ds="http://schemas.openxmlformats.org/officeDocument/2006/customXml" ds:itemID="{29B8EEE3-C868-4D6F-AEB5-7EE2B9A6229E}"/>
</file>

<file path=customXml/itemProps3.xml><?xml version="1.0" encoding="utf-8"?>
<ds:datastoreItem xmlns:ds="http://schemas.openxmlformats.org/officeDocument/2006/customXml" ds:itemID="{1E20E316-2C57-41FB-A8EE-14A66445167C}"/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289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Microsoft JhengHei UI Light</vt:lpstr>
      <vt:lpstr>Microsoft YaHei UI Light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Wong, Chris</dc:creator>
  <cp:lastModifiedBy>David Early</cp:lastModifiedBy>
  <cp:revision>15</cp:revision>
  <dcterms:created xsi:type="dcterms:W3CDTF">2023-02-27T16:19:33Z</dcterms:created>
  <dcterms:modified xsi:type="dcterms:W3CDTF">2023-03-22T14:39:17Z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0x010100DB73E35468C20D48906CA7B54BE23988</vt:lpwstr>
  </property>
</Properties>
</file>