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  <p:sldMasterId id="2147483710" r:id="rId2"/>
  </p:sldMasterIdLst>
  <p:notesMasterIdLst>
    <p:notesMasterId r:id="rId31"/>
  </p:notesMasterIdLst>
  <p:sldIdLst>
    <p:sldId id="323" r:id="rId3"/>
    <p:sldId id="324" r:id="rId4"/>
    <p:sldId id="325" r:id="rId5"/>
    <p:sldId id="326" r:id="rId6"/>
    <p:sldId id="256" r:id="rId7"/>
    <p:sldId id="285" r:id="rId8"/>
    <p:sldId id="284" r:id="rId9"/>
    <p:sldId id="288" r:id="rId10"/>
    <p:sldId id="297" r:id="rId11"/>
    <p:sldId id="308" r:id="rId12"/>
    <p:sldId id="260" r:id="rId13"/>
    <p:sldId id="269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327" r:id="rId29"/>
    <p:sldId id="328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B6B7"/>
    <a:srgbClr val="B8B9C0"/>
    <a:srgbClr val="DADBDC"/>
    <a:srgbClr val="EBEBEC"/>
    <a:srgbClr val="808082"/>
    <a:srgbClr val="A4A4A5"/>
    <a:srgbClr val="656568"/>
    <a:srgbClr val="727482"/>
    <a:srgbClr val="434558"/>
    <a:srgbClr val="9292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464"/>
    <p:restoredTop sz="94626"/>
  </p:normalViewPr>
  <p:slideViewPr>
    <p:cSldViewPr snapToGrid="0" snapToObjects="1">
      <p:cViewPr varScale="1">
        <p:scale>
          <a:sx n="91" d="100"/>
          <a:sy n="91" d="100"/>
        </p:scale>
        <p:origin x="42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3" d="100"/>
          <a:sy n="103" d="100"/>
        </p:scale>
        <p:origin x="37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55096C-1A78-4D00-8B7E-522C87DACB2E}" type="doc">
      <dgm:prSet loTypeId="urn:microsoft.com/office/officeart/2005/8/layout/vList2" loCatId="list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23D85DFD-8126-4CD4-84C7-88621B991479}">
      <dgm:prSet phldrT="[Text]"/>
      <dgm:spPr/>
      <dgm:t>
        <a:bodyPr/>
        <a:lstStyle/>
        <a:p>
          <a:r>
            <a:rPr lang="en-US" dirty="0" smtClean="0"/>
            <a:t>Fullerton Fiber City</a:t>
          </a:r>
          <a:endParaRPr lang="en-US" dirty="0"/>
        </a:p>
      </dgm:t>
    </dgm:pt>
    <dgm:pt modelId="{6FAAA82E-3AD3-49B4-99D3-BDBC11D7E79A}" type="parTrans" cxnId="{944AB576-6CEC-4E6D-88BE-88FF72D99902}">
      <dgm:prSet/>
      <dgm:spPr/>
      <dgm:t>
        <a:bodyPr/>
        <a:lstStyle/>
        <a:p>
          <a:endParaRPr lang="en-US"/>
        </a:p>
      </dgm:t>
    </dgm:pt>
    <dgm:pt modelId="{8B582713-FFA7-40FA-ADFB-94CCE535B76E}" type="sibTrans" cxnId="{944AB576-6CEC-4E6D-88BE-88FF72D99902}">
      <dgm:prSet/>
      <dgm:spPr/>
      <dgm:t>
        <a:bodyPr/>
        <a:lstStyle/>
        <a:p>
          <a:endParaRPr lang="en-US"/>
        </a:p>
      </dgm:t>
    </dgm:pt>
    <dgm:pt modelId="{76ADBEFF-32A2-492C-A4EB-CFEFB2D97D31}">
      <dgm:prSet phldrT="[Text]"/>
      <dgm:spPr/>
      <dgm:t>
        <a:bodyPr/>
        <a:lstStyle/>
        <a:p>
          <a:r>
            <a:rPr lang="en-US" dirty="0" smtClean="0"/>
            <a:t>Expedited Permitting</a:t>
          </a:r>
          <a:endParaRPr lang="en-US" dirty="0"/>
        </a:p>
      </dgm:t>
    </dgm:pt>
    <dgm:pt modelId="{C9E18FEF-23F0-4D07-B4CF-9A4783E0E82F}" type="parTrans" cxnId="{EB30975B-57D3-40AC-83C3-304BC326F1C5}">
      <dgm:prSet/>
      <dgm:spPr/>
    </dgm:pt>
    <dgm:pt modelId="{630FF610-4AE3-4C35-8438-4581871A1E88}" type="sibTrans" cxnId="{EB30975B-57D3-40AC-83C3-304BC326F1C5}">
      <dgm:prSet/>
      <dgm:spPr/>
    </dgm:pt>
    <dgm:pt modelId="{FCE4A981-72E4-438F-A837-4ED313A7EC94}">
      <dgm:prSet phldrT="[Text]"/>
      <dgm:spPr/>
      <dgm:t>
        <a:bodyPr/>
        <a:lstStyle/>
        <a:p>
          <a:r>
            <a:rPr lang="en-US" dirty="0" smtClean="0"/>
            <a:t>Wireless/Telecom Ordinance</a:t>
          </a:r>
          <a:endParaRPr lang="en-US" dirty="0"/>
        </a:p>
      </dgm:t>
    </dgm:pt>
    <dgm:pt modelId="{E9E91B86-21C0-4C49-BCC3-2D12DE85CA99}" type="parTrans" cxnId="{6F0F21A5-2D29-47E0-8DE4-B5BD39BF0554}">
      <dgm:prSet/>
      <dgm:spPr/>
    </dgm:pt>
    <dgm:pt modelId="{CA314906-5EB3-4625-8479-272F71A96FD5}" type="sibTrans" cxnId="{6F0F21A5-2D29-47E0-8DE4-B5BD39BF0554}">
      <dgm:prSet/>
      <dgm:spPr/>
    </dgm:pt>
    <dgm:pt modelId="{32598BF5-A365-4F72-864D-B0DAAF4201C4}">
      <dgm:prSet phldrT="[Text]"/>
      <dgm:spPr/>
      <dgm:t>
        <a:bodyPr/>
        <a:lstStyle/>
        <a:p>
          <a:r>
            <a:rPr lang="en-US" dirty="0" smtClean="0"/>
            <a:t>Partnerships with Spectrum </a:t>
          </a:r>
          <a:endParaRPr lang="en-US" dirty="0"/>
        </a:p>
      </dgm:t>
    </dgm:pt>
    <dgm:pt modelId="{730399C2-F8E5-42D5-BA02-BDF008D48028}" type="parTrans" cxnId="{CEAFD54B-C218-4241-8087-B4B0F755DBA6}">
      <dgm:prSet/>
      <dgm:spPr/>
    </dgm:pt>
    <dgm:pt modelId="{68844ECB-879C-4AF5-8BC5-58B03E3DF791}" type="sibTrans" cxnId="{CEAFD54B-C218-4241-8087-B4B0F755DBA6}">
      <dgm:prSet/>
      <dgm:spPr/>
    </dgm:pt>
    <dgm:pt modelId="{21C6F5AC-FFB7-44F0-AA80-49C1854A1275}" type="pres">
      <dgm:prSet presAssocID="{1055096C-1A78-4D00-8B7E-522C87DACB2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E07BFA7-68A2-4C94-94D0-9D82F27CB1CD}" type="pres">
      <dgm:prSet presAssocID="{23D85DFD-8126-4CD4-84C7-88621B991479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71D696-4231-4400-8A16-D80D955186CD}" type="pres">
      <dgm:prSet presAssocID="{8B582713-FFA7-40FA-ADFB-94CCE535B76E}" presName="spacer" presStyleCnt="0"/>
      <dgm:spPr/>
    </dgm:pt>
    <dgm:pt modelId="{D66ADD5E-30B1-4CDB-838F-C4BD9F21E244}" type="pres">
      <dgm:prSet presAssocID="{32598BF5-A365-4F72-864D-B0DAAF4201C4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5ECD35-0C8C-41AD-A409-8F380E25CED4}" type="pres">
      <dgm:prSet presAssocID="{68844ECB-879C-4AF5-8BC5-58B03E3DF791}" presName="spacer" presStyleCnt="0"/>
      <dgm:spPr/>
    </dgm:pt>
    <dgm:pt modelId="{599419FE-3751-4F9B-8F12-E86B0219AD18}" type="pres">
      <dgm:prSet presAssocID="{FCE4A981-72E4-438F-A837-4ED313A7EC94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4BE8F5-41B0-4AE2-941A-098F0E2A4337}" type="pres">
      <dgm:prSet presAssocID="{CA314906-5EB3-4625-8479-272F71A96FD5}" presName="spacer" presStyleCnt="0"/>
      <dgm:spPr/>
    </dgm:pt>
    <dgm:pt modelId="{BBD20249-BBC7-469A-9033-E8A7B81210F7}" type="pres">
      <dgm:prSet presAssocID="{76ADBEFF-32A2-492C-A4EB-CFEFB2D97D31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F0F21A5-2D29-47E0-8DE4-B5BD39BF0554}" srcId="{1055096C-1A78-4D00-8B7E-522C87DACB2E}" destId="{FCE4A981-72E4-438F-A837-4ED313A7EC94}" srcOrd="2" destOrd="0" parTransId="{E9E91B86-21C0-4C49-BCC3-2D12DE85CA99}" sibTransId="{CA314906-5EB3-4625-8479-272F71A96FD5}"/>
    <dgm:cxn modelId="{8D45ACB4-A75E-5144-80F8-C6E105FA0F51}" type="presOf" srcId="{23D85DFD-8126-4CD4-84C7-88621B991479}" destId="{4E07BFA7-68A2-4C94-94D0-9D82F27CB1CD}" srcOrd="0" destOrd="0" presId="urn:microsoft.com/office/officeart/2005/8/layout/vList2"/>
    <dgm:cxn modelId="{4B3029D4-C9EC-7442-8C9B-D3850820509C}" type="presOf" srcId="{1055096C-1A78-4D00-8B7E-522C87DACB2E}" destId="{21C6F5AC-FFB7-44F0-AA80-49C1854A1275}" srcOrd="0" destOrd="0" presId="urn:microsoft.com/office/officeart/2005/8/layout/vList2"/>
    <dgm:cxn modelId="{944AB576-6CEC-4E6D-88BE-88FF72D99902}" srcId="{1055096C-1A78-4D00-8B7E-522C87DACB2E}" destId="{23D85DFD-8126-4CD4-84C7-88621B991479}" srcOrd="0" destOrd="0" parTransId="{6FAAA82E-3AD3-49B4-99D3-BDBC11D7E79A}" sibTransId="{8B582713-FFA7-40FA-ADFB-94CCE535B76E}"/>
    <dgm:cxn modelId="{3A9281D3-DC22-9949-A1C8-D50BD70C0D7C}" type="presOf" srcId="{76ADBEFF-32A2-492C-A4EB-CFEFB2D97D31}" destId="{BBD20249-BBC7-469A-9033-E8A7B81210F7}" srcOrd="0" destOrd="0" presId="urn:microsoft.com/office/officeart/2005/8/layout/vList2"/>
    <dgm:cxn modelId="{56260ACA-139F-4F46-A13B-11CE6997B6A7}" type="presOf" srcId="{FCE4A981-72E4-438F-A837-4ED313A7EC94}" destId="{599419FE-3751-4F9B-8F12-E86B0219AD18}" srcOrd="0" destOrd="0" presId="urn:microsoft.com/office/officeart/2005/8/layout/vList2"/>
    <dgm:cxn modelId="{CEAFD54B-C218-4241-8087-B4B0F755DBA6}" srcId="{1055096C-1A78-4D00-8B7E-522C87DACB2E}" destId="{32598BF5-A365-4F72-864D-B0DAAF4201C4}" srcOrd="1" destOrd="0" parTransId="{730399C2-F8E5-42D5-BA02-BDF008D48028}" sibTransId="{68844ECB-879C-4AF5-8BC5-58B03E3DF791}"/>
    <dgm:cxn modelId="{EB30975B-57D3-40AC-83C3-304BC326F1C5}" srcId="{1055096C-1A78-4D00-8B7E-522C87DACB2E}" destId="{76ADBEFF-32A2-492C-A4EB-CFEFB2D97D31}" srcOrd="3" destOrd="0" parTransId="{C9E18FEF-23F0-4D07-B4CF-9A4783E0E82F}" sibTransId="{630FF610-4AE3-4C35-8438-4581871A1E88}"/>
    <dgm:cxn modelId="{C40516AA-062E-C44E-978B-286595F8C3D3}" type="presOf" srcId="{32598BF5-A365-4F72-864D-B0DAAF4201C4}" destId="{D66ADD5E-30B1-4CDB-838F-C4BD9F21E244}" srcOrd="0" destOrd="0" presId="urn:microsoft.com/office/officeart/2005/8/layout/vList2"/>
    <dgm:cxn modelId="{F6F25E32-8357-904D-BCE6-AE79C0C2EFEB}" type="presParOf" srcId="{21C6F5AC-FFB7-44F0-AA80-49C1854A1275}" destId="{4E07BFA7-68A2-4C94-94D0-9D82F27CB1CD}" srcOrd="0" destOrd="0" presId="urn:microsoft.com/office/officeart/2005/8/layout/vList2"/>
    <dgm:cxn modelId="{0B9EDCF3-C226-8A40-941A-6625F8FF6394}" type="presParOf" srcId="{21C6F5AC-FFB7-44F0-AA80-49C1854A1275}" destId="{0271D696-4231-4400-8A16-D80D955186CD}" srcOrd="1" destOrd="0" presId="urn:microsoft.com/office/officeart/2005/8/layout/vList2"/>
    <dgm:cxn modelId="{353EC9AB-4E07-8B47-9585-FB3E51498CDC}" type="presParOf" srcId="{21C6F5AC-FFB7-44F0-AA80-49C1854A1275}" destId="{D66ADD5E-30B1-4CDB-838F-C4BD9F21E244}" srcOrd="2" destOrd="0" presId="urn:microsoft.com/office/officeart/2005/8/layout/vList2"/>
    <dgm:cxn modelId="{58949642-E0B1-3149-A66A-658C8A81AD40}" type="presParOf" srcId="{21C6F5AC-FFB7-44F0-AA80-49C1854A1275}" destId="{525ECD35-0C8C-41AD-A409-8F380E25CED4}" srcOrd="3" destOrd="0" presId="urn:microsoft.com/office/officeart/2005/8/layout/vList2"/>
    <dgm:cxn modelId="{43DDD145-8A74-8849-8B85-07247C4D854E}" type="presParOf" srcId="{21C6F5AC-FFB7-44F0-AA80-49C1854A1275}" destId="{599419FE-3751-4F9B-8F12-E86B0219AD18}" srcOrd="4" destOrd="0" presId="urn:microsoft.com/office/officeart/2005/8/layout/vList2"/>
    <dgm:cxn modelId="{E97F2ABA-8E2A-5845-ABB7-8A47FCEEC4FE}" type="presParOf" srcId="{21C6F5AC-FFB7-44F0-AA80-49C1854A1275}" destId="{BE4BE8F5-41B0-4AE2-941A-098F0E2A4337}" srcOrd="5" destOrd="0" presId="urn:microsoft.com/office/officeart/2005/8/layout/vList2"/>
    <dgm:cxn modelId="{6C8B5C3C-7548-044B-A672-52C07C0510AE}" type="presParOf" srcId="{21C6F5AC-FFB7-44F0-AA80-49C1854A1275}" destId="{BBD20249-BBC7-469A-9033-E8A7B81210F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9D1C5E6-2AC0-43C8-A43A-7AF6657B2028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75BC709E-DE74-4A02-8F5A-BE83298745CE}">
      <dgm:prSet custT="1"/>
      <dgm:spPr/>
      <dgm:t>
        <a:bodyPr/>
        <a:lstStyle/>
        <a:p>
          <a:pPr rtl="0"/>
          <a:r>
            <a:rPr lang="en-US" sz="2400" dirty="0" smtClean="0"/>
            <a:t>Spectrum has been a great community partner </a:t>
          </a:r>
          <a:endParaRPr lang="en-US" sz="2400" dirty="0"/>
        </a:p>
      </dgm:t>
    </dgm:pt>
    <dgm:pt modelId="{4F81C075-0032-4899-9D93-57EDD1D6E003}" type="parTrans" cxnId="{ECB772C3-1D74-43D0-8D51-99023E07EECF}">
      <dgm:prSet/>
      <dgm:spPr/>
      <dgm:t>
        <a:bodyPr/>
        <a:lstStyle/>
        <a:p>
          <a:endParaRPr lang="en-US"/>
        </a:p>
      </dgm:t>
    </dgm:pt>
    <dgm:pt modelId="{1F25B971-CEC6-4CEF-A35F-B10552C3CF0D}" type="sibTrans" cxnId="{ECB772C3-1D74-43D0-8D51-99023E07EECF}">
      <dgm:prSet/>
      <dgm:spPr/>
      <dgm:t>
        <a:bodyPr/>
        <a:lstStyle/>
        <a:p>
          <a:endParaRPr lang="en-US"/>
        </a:p>
      </dgm:t>
    </dgm:pt>
    <dgm:pt modelId="{2B174C56-EE9D-4685-8015-0F1C6D9F6CC4}">
      <dgm:prSet custT="1"/>
      <dgm:spPr/>
      <dgm:t>
        <a:bodyPr/>
        <a:lstStyle/>
        <a:p>
          <a:pPr rtl="0"/>
          <a:r>
            <a:rPr lang="en-US" sz="2400" dirty="0" smtClean="0"/>
            <a:t>Robust fiber network within the City</a:t>
          </a:r>
          <a:endParaRPr lang="en-US" sz="2400" dirty="0"/>
        </a:p>
      </dgm:t>
    </dgm:pt>
    <dgm:pt modelId="{1C32B159-994B-448C-935B-030C8C684A93}" type="parTrans" cxnId="{ED90D17F-6FAF-4B73-AFD0-59C628F7A073}">
      <dgm:prSet/>
      <dgm:spPr/>
      <dgm:t>
        <a:bodyPr/>
        <a:lstStyle/>
        <a:p>
          <a:endParaRPr lang="en-US"/>
        </a:p>
      </dgm:t>
    </dgm:pt>
    <dgm:pt modelId="{5FB2B1FD-1C21-4910-A0A8-7376CE8F30E8}" type="sibTrans" cxnId="{ED90D17F-6FAF-4B73-AFD0-59C628F7A073}">
      <dgm:prSet/>
      <dgm:spPr/>
      <dgm:t>
        <a:bodyPr/>
        <a:lstStyle/>
        <a:p>
          <a:endParaRPr lang="en-US"/>
        </a:p>
      </dgm:t>
    </dgm:pt>
    <dgm:pt modelId="{684D13F1-EA07-4108-83E8-B64A9F41E7A1}">
      <dgm:prSet custT="1"/>
      <dgm:spPr/>
      <dgm:t>
        <a:bodyPr/>
        <a:lstStyle/>
        <a:p>
          <a:pPr rtl="0"/>
          <a:r>
            <a:rPr lang="en-US" sz="2400" dirty="0" smtClean="0"/>
            <a:t>During the COVID crisis the City has relied more on the PEG channel to get information out and increase transparency</a:t>
          </a:r>
          <a:endParaRPr lang="en-US" sz="2400" dirty="0"/>
        </a:p>
      </dgm:t>
    </dgm:pt>
    <dgm:pt modelId="{3AAB4005-1042-44D0-B37F-559874B75A1E}" type="parTrans" cxnId="{F0173A42-8B06-457A-824F-D3EFF8F670BA}">
      <dgm:prSet/>
      <dgm:spPr/>
      <dgm:t>
        <a:bodyPr/>
        <a:lstStyle/>
        <a:p>
          <a:endParaRPr lang="en-US"/>
        </a:p>
      </dgm:t>
    </dgm:pt>
    <dgm:pt modelId="{C7AA98BC-0663-469D-89C8-AD3EF7F8D67A}" type="sibTrans" cxnId="{F0173A42-8B06-457A-824F-D3EFF8F670BA}">
      <dgm:prSet/>
      <dgm:spPr/>
      <dgm:t>
        <a:bodyPr/>
        <a:lstStyle/>
        <a:p>
          <a:endParaRPr lang="en-US"/>
        </a:p>
      </dgm:t>
    </dgm:pt>
    <dgm:pt modelId="{E276681B-8B44-4F64-8913-2A909C1DFD2E}">
      <dgm:prSet custT="1"/>
      <dgm:spPr/>
      <dgm:t>
        <a:bodyPr/>
        <a:lstStyle/>
        <a:p>
          <a:pPr rtl="0"/>
          <a:r>
            <a:rPr lang="en-US" sz="2400" smtClean="0"/>
            <a:t>Spectrum worked with the City to get the word out about the Spectrum Assist program.</a:t>
          </a:r>
          <a:endParaRPr lang="en-US" sz="2400"/>
        </a:p>
      </dgm:t>
    </dgm:pt>
    <dgm:pt modelId="{29C1A22F-D7BE-46AC-B35C-B3CB69CB431F}" type="parTrans" cxnId="{79AE3669-3017-4620-95DF-A54AA1A5E3AD}">
      <dgm:prSet/>
      <dgm:spPr/>
      <dgm:t>
        <a:bodyPr/>
        <a:lstStyle/>
        <a:p>
          <a:endParaRPr lang="en-US"/>
        </a:p>
      </dgm:t>
    </dgm:pt>
    <dgm:pt modelId="{AB1864FC-611F-4A7E-8C14-A8A746ACB143}" type="sibTrans" cxnId="{79AE3669-3017-4620-95DF-A54AA1A5E3AD}">
      <dgm:prSet/>
      <dgm:spPr/>
      <dgm:t>
        <a:bodyPr/>
        <a:lstStyle/>
        <a:p>
          <a:endParaRPr lang="en-US"/>
        </a:p>
      </dgm:t>
    </dgm:pt>
    <dgm:pt modelId="{25250DB1-1EB0-4B06-84B9-91E8038D5E69}" type="pres">
      <dgm:prSet presAssocID="{49D1C5E6-2AC0-43C8-A43A-7AF6657B202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1C93B15-0D16-48F0-AFE2-2B85F7799F02}" type="pres">
      <dgm:prSet presAssocID="{75BC709E-DE74-4A02-8F5A-BE83298745CE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02B9D1-1C98-43E1-AAA7-CC06FA98DFA6}" type="pres">
      <dgm:prSet presAssocID="{1F25B971-CEC6-4CEF-A35F-B10552C3CF0D}" presName="spacer" presStyleCnt="0"/>
      <dgm:spPr/>
    </dgm:pt>
    <dgm:pt modelId="{0BB64967-25FB-461E-B342-7EFB23B743E5}" type="pres">
      <dgm:prSet presAssocID="{2B174C56-EE9D-4685-8015-0F1C6D9F6CC4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1E104D-211A-4699-9A02-92724733232D}" type="pres">
      <dgm:prSet presAssocID="{5FB2B1FD-1C21-4910-A0A8-7376CE8F30E8}" presName="spacer" presStyleCnt="0"/>
      <dgm:spPr/>
    </dgm:pt>
    <dgm:pt modelId="{5E3A315D-FAF7-4348-A53C-17BE67619FBA}" type="pres">
      <dgm:prSet presAssocID="{684D13F1-EA07-4108-83E8-B64A9F41E7A1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25C3FB-C06F-4C49-BD28-95DC341F142B}" type="pres">
      <dgm:prSet presAssocID="{C7AA98BC-0663-469D-89C8-AD3EF7F8D67A}" presName="spacer" presStyleCnt="0"/>
      <dgm:spPr/>
    </dgm:pt>
    <dgm:pt modelId="{C3FDA40E-CBFF-4705-976E-1717DBAF2779}" type="pres">
      <dgm:prSet presAssocID="{E276681B-8B44-4F64-8913-2A909C1DFD2E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765FB92-4115-A841-B46A-EC5CB11ABA8B}" type="presOf" srcId="{684D13F1-EA07-4108-83E8-B64A9F41E7A1}" destId="{5E3A315D-FAF7-4348-A53C-17BE67619FBA}" srcOrd="0" destOrd="0" presId="urn:microsoft.com/office/officeart/2005/8/layout/vList2"/>
    <dgm:cxn modelId="{0A3A6C1B-A533-EA49-9219-21900D4BBA74}" type="presOf" srcId="{75BC709E-DE74-4A02-8F5A-BE83298745CE}" destId="{51C93B15-0D16-48F0-AFE2-2B85F7799F02}" srcOrd="0" destOrd="0" presId="urn:microsoft.com/office/officeart/2005/8/layout/vList2"/>
    <dgm:cxn modelId="{88F31783-2EF0-EF45-85C0-63C98D9B593C}" type="presOf" srcId="{E276681B-8B44-4F64-8913-2A909C1DFD2E}" destId="{C3FDA40E-CBFF-4705-976E-1717DBAF2779}" srcOrd="0" destOrd="0" presId="urn:microsoft.com/office/officeart/2005/8/layout/vList2"/>
    <dgm:cxn modelId="{D203A19B-609F-AC43-8183-125FB1DDE096}" type="presOf" srcId="{2B174C56-EE9D-4685-8015-0F1C6D9F6CC4}" destId="{0BB64967-25FB-461E-B342-7EFB23B743E5}" srcOrd="0" destOrd="0" presId="urn:microsoft.com/office/officeart/2005/8/layout/vList2"/>
    <dgm:cxn modelId="{F0173A42-8B06-457A-824F-D3EFF8F670BA}" srcId="{49D1C5E6-2AC0-43C8-A43A-7AF6657B2028}" destId="{684D13F1-EA07-4108-83E8-B64A9F41E7A1}" srcOrd="2" destOrd="0" parTransId="{3AAB4005-1042-44D0-B37F-559874B75A1E}" sibTransId="{C7AA98BC-0663-469D-89C8-AD3EF7F8D67A}"/>
    <dgm:cxn modelId="{ECB772C3-1D74-43D0-8D51-99023E07EECF}" srcId="{49D1C5E6-2AC0-43C8-A43A-7AF6657B2028}" destId="{75BC709E-DE74-4A02-8F5A-BE83298745CE}" srcOrd="0" destOrd="0" parTransId="{4F81C075-0032-4899-9D93-57EDD1D6E003}" sibTransId="{1F25B971-CEC6-4CEF-A35F-B10552C3CF0D}"/>
    <dgm:cxn modelId="{8BE5E2F0-0CEF-9047-B77F-E7D150CC089A}" type="presOf" srcId="{49D1C5E6-2AC0-43C8-A43A-7AF6657B2028}" destId="{25250DB1-1EB0-4B06-84B9-91E8038D5E69}" srcOrd="0" destOrd="0" presId="urn:microsoft.com/office/officeart/2005/8/layout/vList2"/>
    <dgm:cxn modelId="{ED90D17F-6FAF-4B73-AFD0-59C628F7A073}" srcId="{49D1C5E6-2AC0-43C8-A43A-7AF6657B2028}" destId="{2B174C56-EE9D-4685-8015-0F1C6D9F6CC4}" srcOrd="1" destOrd="0" parTransId="{1C32B159-994B-448C-935B-030C8C684A93}" sibTransId="{5FB2B1FD-1C21-4910-A0A8-7376CE8F30E8}"/>
    <dgm:cxn modelId="{79AE3669-3017-4620-95DF-A54AA1A5E3AD}" srcId="{49D1C5E6-2AC0-43C8-A43A-7AF6657B2028}" destId="{E276681B-8B44-4F64-8913-2A909C1DFD2E}" srcOrd="3" destOrd="0" parTransId="{29C1A22F-D7BE-46AC-B35C-B3CB69CB431F}" sibTransId="{AB1864FC-611F-4A7E-8C14-A8A746ACB143}"/>
    <dgm:cxn modelId="{0E03EFAB-05CA-B349-9DE5-0FE56949755A}" type="presParOf" srcId="{25250DB1-1EB0-4B06-84B9-91E8038D5E69}" destId="{51C93B15-0D16-48F0-AFE2-2B85F7799F02}" srcOrd="0" destOrd="0" presId="urn:microsoft.com/office/officeart/2005/8/layout/vList2"/>
    <dgm:cxn modelId="{96C56B18-CD71-C041-BC28-22C88A727D11}" type="presParOf" srcId="{25250DB1-1EB0-4B06-84B9-91E8038D5E69}" destId="{4C02B9D1-1C98-43E1-AAA7-CC06FA98DFA6}" srcOrd="1" destOrd="0" presId="urn:microsoft.com/office/officeart/2005/8/layout/vList2"/>
    <dgm:cxn modelId="{85B1E4D4-E6B0-B143-9257-9DF9617A4EED}" type="presParOf" srcId="{25250DB1-1EB0-4B06-84B9-91E8038D5E69}" destId="{0BB64967-25FB-461E-B342-7EFB23B743E5}" srcOrd="2" destOrd="0" presId="urn:microsoft.com/office/officeart/2005/8/layout/vList2"/>
    <dgm:cxn modelId="{3B959782-F302-9C49-AE7A-23F96828FCDB}" type="presParOf" srcId="{25250DB1-1EB0-4B06-84B9-91E8038D5E69}" destId="{9F1E104D-211A-4699-9A02-92724733232D}" srcOrd="3" destOrd="0" presId="urn:microsoft.com/office/officeart/2005/8/layout/vList2"/>
    <dgm:cxn modelId="{95879054-3C51-3443-8E0C-1CAEF36D0999}" type="presParOf" srcId="{25250DB1-1EB0-4B06-84B9-91E8038D5E69}" destId="{5E3A315D-FAF7-4348-A53C-17BE67619FBA}" srcOrd="4" destOrd="0" presId="urn:microsoft.com/office/officeart/2005/8/layout/vList2"/>
    <dgm:cxn modelId="{6A65905F-9B1C-F641-9EBC-D786471EA286}" type="presParOf" srcId="{25250DB1-1EB0-4B06-84B9-91E8038D5E69}" destId="{D325C3FB-C06F-4C49-BD28-95DC341F142B}" srcOrd="5" destOrd="0" presId="urn:microsoft.com/office/officeart/2005/8/layout/vList2"/>
    <dgm:cxn modelId="{1E8488BB-D4B1-294D-9BCE-73CEBB4C4755}" type="presParOf" srcId="{25250DB1-1EB0-4B06-84B9-91E8038D5E69}" destId="{C3FDA40E-CBFF-4705-976E-1717DBAF277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07BFA7-68A2-4C94-94D0-9D82F27CB1CD}">
      <dsp:nvSpPr>
        <dsp:cNvPr id="0" name=""/>
        <dsp:cNvSpPr/>
      </dsp:nvSpPr>
      <dsp:spPr>
        <a:xfrm>
          <a:off x="0" y="31779"/>
          <a:ext cx="7675350" cy="98338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Fullerton Fiber City</a:t>
          </a:r>
          <a:endParaRPr lang="en-US" sz="4100" kern="1200" dirty="0"/>
        </a:p>
      </dsp:txBody>
      <dsp:txXfrm>
        <a:off x="48005" y="79784"/>
        <a:ext cx="7579340" cy="887374"/>
      </dsp:txXfrm>
    </dsp:sp>
    <dsp:sp modelId="{D66ADD5E-30B1-4CDB-838F-C4BD9F21E244}">
      <dsp:nvSpPr>
        <dsp:cNvPr id="0" name=""/>
        <dsp:cNvSpPr/>
      </dsp:nvSpPr>
      <dsp:spPr>
        <a:xfrm>
          <a:off x="0" y="1133244"/>
          <a:ext cx="7675350" cy="98338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Partnerships with Spectrum </a:t>
          </a:r>
          <a:endParaRPr lang="en-US" sz="4100" kern="1200" dirty="0"/>
        </a:p>
      </dsp:txBody>
      <dsp:txXfrm>
        <a:off x="48005" y="1181249"/>
        <a:ext cx="7579340" cy="887374"/>
      </dsp:txXfrm>
    </dsp:sp>
    <dsp:sp modelId="{599419FE-3751-4F9B-8F12-E86B0219AD18}">
      <dsp:nvSpPr>
        <dsp:cNvPr id="0" name=""/>
        <dsp:cNvSpPr/>
      </dsp:nvSpPr>
      <dsp:spPr>
        <a:xfrm>
          <a:off x="0" y="2234709"/>
          <a:ext cx="7675350" cy="98338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Wireless/Telecom Ordinance</a:t>
          </a:r>
          <a:endParaRPr lang="en-US" sz="4100" kern="1200" dirty="0"/>
        </a:p>
      </dsp:txBody>
      <dsp:txXfrm>
        <a:off x="48005" y="2282714"/>
        <a:ext cx="7579340" cy="887374"/>
      </dsp:txXfrm>
    </dsp:sp>
    <dsp:sp modelId="{BBD20249-BBC7-469A-9033-E8A7B81210F7}">
      <dsp:nvSpPr>
        <dsp:cNvPr id="0" name=""/>
        <dsp:cNvSpPr/>
      </dsp:nvSpPr>
      <dsp:spPr>
        <a:xfrm>
          <a:off x="0" y="3336174"/>
          <a:ext cx="7675350" cy="98338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Expedited Permitting</a:t>
          </a:r>
          <a:endParaRPr lang="en-US" sz="4100" kern="1200" dirty="0"/>
        </a:p>
      </dsp:txBody>
      <dsp:txXfrm>
        <a:off x="48005" y="3384179"/>
        <a:ext cx="7579340" cy="8873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C93B15-0D16-48F0-AFE2-2B85F7799F02}">
      <dsp:nvSpPr>
        <dsp:cNvPr id="0" name=""/>
        <dsp:cNvSpPr/>
      </dsp:nvSpPr>
      <dsp:spPr>
        <a:xfrm>
          <a:off x="0" y="593"/>
          <a:ext cx="7429499" cy="87792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Spectrum has been a great community partner </a:t>
          </a:r>
          <a:endParaRPr lang="en-US" sz="2400" kern="1200" dirty="0"/>
        </a:p>
      </dsp:txBody>
      <dsp:txXfrm>
        <a:off x="42857" y="43450"/>
        <a:ext cx="7343785" cy="792214"/>
      </dsp:txXfrm>
    </dsp:sp>
    <dsp:sp modelId="{0BB64967-25FB-461E-B342-7EFB23B743E5}">
      <dsp:nvSpPr>
        <dsp:cNvPr id="0" name=""/>
        <dsp:cNvSpPr/>
      </dsp:nvSpPr>
      <dsp:spPr>
        <a:xfrm>
          <a:off x="0" y="888126"/>
          <a:ext cx="7429499" cy="87792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Robust fiber network within the City</a:t>
          </a:r>
          <a:endParaRPr lang="en-US" sz="2400" kern="1200" dirty="0"/>
        </a:p>
      </dsp:txBody>
      <dsp:txXfrm>
        <a:off x="42857" y="930983"/>
        <a:ext cx="7343785" cy="792214"/>
      </dsp:txXfrm>
    </dsp:sp>
    <dsp:sp modelId="{5E3A315D-FAF7-4348-A53C-17BE67619FBA}">
      <dsp:nvSpPr>
        <dsp:cNvPr id="0" name=""/>
        <dsp:cNvSpPr/>
      </dsp:nvSpPr>
      <dsp:spPr>
        <a:xfrm>
          <a:off x="0" y="1775659"/>
          <a:ext cx="7429499" cy="87792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During the COVID crisis the City has relied more on the PEG channel to get information out and increase transparency</a:t>
          </a:r>
          <a:endParaRPr lang="en-US" sz="2400" kern="1200" dirty="0"/>
        </a:p>
      </dsp:txBody>
      <dsp:txXfrm>
        <a:off x="42857" y="1818516"/>
        <a:ext cx="7343785" cy="792214"/>
      </dsp:txXfrm>
    </dsp:sp>
    <dsp:sp modelId="{C3FDA40E-CBFF-4705-976E-1717DBAF2779}">
      <dsp:nvSpPr>
        <dsp:cNvPr id="0" name=""/>
        <dsp:cNvSpPr/>
      </dsp:nvSpPr>
      <dsp:spPr>
        <a:xfrm>
          <a:off x="0" y="2663192"/>
          <a:ext cx="7429499" cy="87792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/>
            <a:t>Spectrum worked with the City to get the word out about the Spectrum Assist program.</a:t>
          </a:r>
          <a:endParaRPr lang="en-US" sz="2400" kern="1200"/>
        </a:p>
      </dsp:txBody>
      <dsp:txXfrm>
        <a:off x="42857" y="2706049"/>
        <a:ext cx="7343785" cy="7922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7AD08-9274-744F-9B4A-6455EABAF0FF}" type="datetimeFigureOut">
              <a:rPr lang="en-US" smtClean="0"/>
              <a:t>1/20/2021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603DA-D522-2F4E-B1C2-F1A6F440C2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512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pectrumsmartcities.com/what-are-smart-cities/economic-development-and-civic-engagement.html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spectrumsmartcities.com/what-are-smart-cities/public-safety.html" TargetMode="External"/><Relationship Id="rId5" Type="http://schemas.openxmlformats.org/officeDocument/2006/relationships/hyperlink" Target="https://spectrumsmartcities.com/what-are-smart-cities/utilities-and-infrastructure.html" TargetMode="External"/><Relationship Id="rId4" Type="http://schemas.openxmlformats.org/officeDocument/2006/relationships/hyperlink" Target="https://spectrumsmartcities.com/what-are-smart-cities/intelligent-transportation.html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6741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E46D58-F2BF-4ECB-9C26-ED706F093A3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6175" y="687388"/>
            <a:ext cx="4567238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82">
              <a:defRPr/>
            </a:pPr>
            <a:fld id="{66D50445-C048-4DEC-B0B3-65086DF8D38B}" type="slidenum">
              <a:rPr lang="en-US">
                <a:solidFill>
                  <a:prstClr val="black"/>
                </a:solidFill>
                <a:latin typeface="Calibri"/>
              </a:rPr>
              <a:pPr defTabSz="914282">
                <a:defRPr/>
              </a:pPr>
              <a:t>14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0110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6175" y="687388"/>
            <a:ext cx="4567238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82">
              <a:defRPr/>
            </a:pPr>
            <a:fld id="{66D50445-C048-4DEC-B0B3-65086DF8D38B}" type="slidenum">
              <a:rPr lang="en-US">
                <a:solidFill>
                  <a:prstClr val="black"/>
                </a:solidFill>
                <a:latin typeface="Calibri"/>
              </a:rPr>
              <a:pPr defTabSz="914282">
                <a:defRPr/>
              </a:pPr>
              <a:t>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4619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E46D58-F2BF-4ECB-9C26-ED706F093A3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044056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cap="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IMAGINE A CITY WHERE...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daily commute is shortened by 15-30 minutes.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Emergency response times are cut by 25-30 percent.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spent interacting with healthcare and government is reduced by 45-60 percent.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 percent of your community’s students have access to digital education tools.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Water consumption is lowered by as much as 20–30 percent.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 communities drive increased citizen engagement.</a:t>
            </a:r>
          </a:p>
          <a:p>
            <a:endParaRPr lang="en-US" dirty="0" smtClean="0"/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smart city delivers intelligent capabilities and improves quality of life for its constituents by using technology to respond, in real-time, to its ever-changing environment. A smart city can have a profound impact in areas such as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economic development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transportation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utilities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public safety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Together, we can improve the lives of those who live, work and play in your community, making the possibility of progress achievable for all.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E71F0-9AFA-47D0-A5B4-3F4318CA3B83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7038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AF131-3E1E-49F2-8666-01FAF079070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931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0D190-7E05-4FC1-BC95-FD41405D239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8648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0D190-7E05-4FC1-BC95-FD41405D239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8172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9843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4619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603DA-D522-2F4E-B1C2-F1A6F440C2B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479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603DA-D522-2F4E-B1C2-F1A6F440C2B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007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603DA-D522-2F4E-B1C2-F1A6F440C2B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668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603DA-D522-2F4E-B1C2-F1A6F440C2B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323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Image:  Picture of urban &amp; rural environment?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603DA-D522-2F4E-B1C2-F1A6F440C2B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232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603DA-D522-2F4E-B1C2-F1A6F440C2B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42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603DA-D522-2F4E-B1C2-F1A6F440C2B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120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omputer&#10;&#10;Description automatically generated">
            <a:extLst>
              <a:ext uri="{FF2B5EF4-FFF2-40B4-BE49-F238E27FC236}">
                <a16:creationId xmlns:a16="http://schemas.microsoft.com/office/drawing/2014/main" id="{BB701504-844A-5040-A32F-99C262D040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080" y="640080"/>
            <a:ext cx="6858000" cy="2743200"/>
          </a:xfrm>
        </p:spPr>
        <p:txBody>
          <a:bodyPr anchor="b">
            <a:normAutofit/>
          </a:bodyPr>
          <a:lstStyle>
            <a:lvl1pPr algn="l">
              <a:defRPr sz="6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0080" y="3657600"/>
            <a:ext cx="6858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1" cap="all" spc="11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4D49AF-8F3C-734B-ADB2-566873CA5F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88736" y="5266944"/>
            <a:ext cx="26162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3453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Slide / 3-I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0A73-EE5C-9246-97B4-6AF29FD73F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CECF06A-6CC6-7B46-86C0-5D84D809C8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520" y="1691640"/>
            <a:ext cx="2423160" cy="4114800"/>
          </a:xfrm>
          <a:solidFill>
            <a:schemeClr val="bg2"/>
          </a:solidFill>
        </p:spPr>
        <p:txBody>
          <a:bodyPr lIns="228600" tIns="228600" rIns="228600" bIns="228600"/>
          <a:lstStyle>
            <a:lvl1pPr marL="0" indent="0">
              <a:buFontTx/>
              <a:buNone/>
              <a:defRPr sz="1400" b="1" cap="all" spc="75" baseline="0">
                <a:solidFill>
                  <a:schemeClr val="accent1"/>
                </a:solidFill>
              </a:defRPr>
            </a:lvl1pPr>
            <a:lvl2pPr marL="0" indent="0">
              <a:spcBef>
                <a:spcPts val="1200"/>
              </a:spcBef>
              <a:buFontTx/>
              <a:buNone/>
              <a:defRPr sz="1600">
                <a:solidFill>
                  <a:schemeClr val="accent1"/>
                </a:solidFill>
              </a:defRPr>
            </a:lvl2pPr>
            <a:lvl3pPr marL="182880">
              <a:spcBef>
                <a:spcPts val="600"/>
              </a:spcBef>
              <a:defRPr sz="1600">
                <a:solidFill>
                  <a:schemeClr val="accent1"/>
                </a:solidFill>
              </a:defRPr>
            </a:lvl3pPr>
            <a:lvl4pPr marL="0" indent="0">
              <a:spcBef>
                <a:spcPts val="900"/>
              </a:spcBef>
              <a:buFontTx/>
              <a:buNone/>
              <a:defRPr sz="1400">
                <a:solidFill>
                  <a:schemeClr val="accent1"/>
                </a:solidFill>
              </a:defRPr>
            </a:lvl4pPr>
            <a:lvl5pPr marL="182880">
              <a:spcBef>
                <a:spcPts val="450"/>
              </a:spcBef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0970ACB-774A-404F-AAA4-BBAB0DA577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9320" y="1691640"/>
            <a:ext cx="2423160" cy="4114800"/>
          </a:xfrm>
          <a:solidFill>
            <a:schemeClr val="bg2"/>
          </a:solidFill>
        </p:spPr>
        <p:txBody>
          <a:bodyPr lIns="228600" tIns="228600" rIns="228600" bIns="228600"/>
          <a:lstStyle>
            <a:lvl1pPr marL="0" indent="0">
              <a:buFontTx/>
              <a:buNone/>
              <a:defRPr sz="1400" b="1" i="0" cap="all" spc="75" baseline="0">
                <a:solidFill>
                  <a:schemeClr val="accent1"/>
                </a:solidFill>
              </a:defRPr>
            </a:lvl1pPr>
            <a:lvl2pPr marL="0" indent="0">
              <a:spcBef>
                <a:spcPts val="1200"/>
              </a:spcBef>
              <a:buFontTx/>
              <a:buNone/>
              <a:defRPr sz="1600">
                <a:solidFill>
                  <a:schemeClr val="accent1"/>
                </a:solidFill>
              </a:defRPr>
            </a:lvl2pPr>
            <a:lvl3pPr marL="182880">
              <a:spcBef>
                <a:spcPts val="600"/>
              </a:spcBef>
              <a:defRPr sz="1600">
                <a:solidFill>
                  <a:schemeClr val="accent1"/>
                </a:solidFill>
              </a:defRPr>
            </a:lvl3pPr>
            <a:lvl4pPr marL="0" indent="0">
              <a:spcBef>
                <a:spcPts val="900"/>
              </a:spcBef>
              <a:buFontTx/>
              <a:buNone/>
              <a:defRPr sz="1400">
                <a:solidFill>
                  <a:schemeClr val="accent1"/>
                </a:solidFill>
              </a:defRPr>
            </a:lvl4pPr>
            <a:lvl5pPr marL="182880">
              <a:spcBef>
                <a:spcPts val="450"/>
              </a:spcBef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6EC88196-D5DD-1646-A480-5E00AFAD208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360420" y="1691640"/>
            <a:ext cx="2423160" cy="4114800"/>
          </a:xfrm>
          <a:solidFill>
            <a:schemeClr val="bg2"/>
          </a:solidFill>
        </p:spPr>
        <p:txBody>
          <a:bodyPr lIns="228600" tIns="228600" rIns="228600" bIns="228600"/>
          <a:lstStyle>
            <a:lvl1pPr marL="0" indent="0">
              <a:buFontTx/>
              <a:buNone/>
              <a:defRPr sz="1400" b="1" cap="all" spc="75" baseline="0">
                <a:solidFill>
                  <a:schemeClr val="accent1"/>
                </a:solidFill>
              </a:defRPr>
            </a:lvl1pPr>
            <a:lvl2pPr marL="0" indent="0">
              <a:spcBef>
                <a:spcPts val="1200"/>
              </a:spcBef>
              <a:buFontTx/>
              <a:buNone/>
              <a:defRPr sz="1600">
                <a:solidFill>
                  <a:schemeClr val="accent1"/>
                </a:solidFill>
              </a:defRPr>
            </a:lvl2pPr>
            <a:lvl3pPr marL="182880">
              <a:spcBef>
                <a:spcPts val="600"/>
              </a:spcBef>
              <a:defRPr sz="1600">
                <a:solidFill>
                  <a:schemeClr val="accent1"/>
                </a:solidFill>
              </a:defRPr>
            </a:lvl3pPr>
            <a:lvl4pPr marL="0" indent="0">
              <a:spcBef>
                <a:spcPts val="900"/>
              </a:spcBef>
              <a:buFontTx/>
              <a:buNone/>
              <a:defRPr sz="1400">
                <a:solidFill>
                  <a:schemeClr val="accent1"/>
                </a:solidFill>
              </a:defRPr>
            </a:lvl4pPr>
            <a:lvl5pPr marL="182880">
              <a:spcBef>
                <a:spcPts val="450"/>
              </a:spcBef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661425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Slide / 4-I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0A73-EE5C-9246-97B4-6AF29FD73F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CECF06A-6CC6-7B46-86C0-5D84D809C8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520" y="1691640"/>
            <a:ext cx="1783080" cy="4114800"/>
          </a:xfrm>
          <a:solidFill>
            <a:schemeClr val="bg2"/>
          </a:solidFill>
        </p:spPr>
        <p:txBody>
          <a:bodyPr lIns="228600" tIns="228600" rIns="228600" bIns="228600"/>
          <a:lstStyle>
            <a:lvl1pPr marL="0" indent="0">
              <a:buFontTx/>
              <a:buNone/>
              <a:defRPr sz="1400" b="1" cap="all" spc="75" baseline="0">
                <a:solidFill>
                  <a:schemeClr val="accent1"/>
                </a:solidFill>
              </a:defRPr>
            </a:lvl1pPr>
            <a:lvl2pPr marL="0" indent="0">
              <a:spcBef>
                <a:spcPts val="1200"/>
              </a:spcBef>
              <a:buFontTx/>
              <a:buNone/>
              <a:defRPr sz="1600">
                <a:solidFill>
                  <a:schemeClr val="accent1"/>
                </a:solidFill>
              </a:defRPr>
            </a:lvl2pPr>
            <a:lvl3pPr marL="182880">
              <a:spcBef>
                <a:spcPts val="600"/>
              </a:spcBef>
              <a:defRPr sz="1600">
                <a:solidFill>
                  <a:schemeClr val="accent1"/>
                </a:solidFill>
              </a:defRPr>
            </a:lvl3pPr>
            <a:lvl4pPr marL="0" indent="0">
              <a:spcBef>
                <a:spcPts val="900"/>
              </a:spcBef>
              <a:buFontTx/>
              <a:buNone/>
              <a:defRPr sz="1400">
                <a:solidFill>
                  <a:schemeClr val="accent1"/>
                </a:solidFill>
              </a:defRPr>
            </a:lvl4pPr>
            <a:lvl5pPr marL="182880">
              <a:spcBef>
                <a:spcPts val="450"/>
              </a:spcBef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0970ACB-774A-404F-AAA4-BBAB0DA577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29400" y="1691640"/>
            <a:ext cx="1783080" cy="4114800"/>
          </a:xfrm>
          <a:solidFill>
            <a:schemeClr val="bg2"/>
          </a:solidFill>
        </p:spPr>
        <p:txBody>
          <a:bodyPr lIns="228600" tIns="228600" rIns="228600" bIns="228600"/>
          <a:lstStyle>
            <a:lvl1pPr marL="0" indent="0">
              <a:buFontTx/>
              <a:buNone/>
              <a:defRPr sz="1400" b="1" i="0" cap="all" spc="75" baseline="0">
                <a:solidFill>
                  <a:schemeClr val="accent1"/>
                </a:solidFill>
              </a:defRPr>
            </a:lvl1pPr>
            <a:lvl2pPr marL="0" indent="0">
              <a:spcBef>
                <a:spcPts val="1200"/>
              </a:spcBef>
              <a:buFontTx/>
              <a:buNone/>
              <a:defRPr sz="1600">
                <a:solidFill>
                  <a:schemeClr val="accent1"/>
                </a:solidFill>
              </a:defRPr>
            </a:lvl2pPr>
            <a:lvl3pPr marL="182880">
              <a:spcBef>
                <a:spcPts val="600"/>
              </a:spcBef>
              <a:defRPr sz="1600">
                <a:solidFill>
                  <a:schemeClr val="accent1"/>
                </a:solidFill>
              </a:defRPr>
            </a:lvl3pPr>
            <a:lvl4pPr marL="0" indent="0">
              <a:spcBef>
                <a:spcPts val="900"/>
              </a:spcBef>
              <a:buFontTx/>
              <a:buNone/>
              <a:defRPr sz="1400">
                <a:solidFill>
                  <a:schemeClr val="accent1"/>
                </a:solidFill>
              </a:defRPr>
            </a:lvl4pPr>
            <a:lvl5pPr marL="182880">
              <a:spcBef>
                <a:spcPts val="450"/>
              </a:spcBef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6EC88196-D5DD-1646-A480-5E00AFAD208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97480" y="1691640"/>
            <a:ext cx="1783080" cy="4114800"/>
          </a:xfrm>
          <a:solidFill>
            <a:schemeClr val="bg2"/>
          </a:solidFill>
        </p:spPr>
        <p:txBody>
          <a:bodyPr lIns="228600" tIns="228600" rIns="228600" bIns="228600"/>
          <a:lstStyle>
            <a:lvl1pPr marL="0" indent="0">
              <a:buFontTx/>
              <a:buNone/>
              <a:defRPr sz="1400" b="1" cap="all" spc="75" baseline="0">
                <a:solidFill>
                  <a:schemeClr val="accent1"/>
                </a:solidFill>
              </a:defRPr>
            </a:lvl1pPr>
            <a:lvl2pPr marL="0" indent="0">
              <a:spcBef>
                <a:spcPts val="1200"/>
              </a:spcBef>
              <a:buFontTx/>
              <a:buNone/>
              <a:defRPr sz="1600">
                <a:solidFill>
                  <a:schemeClr val="accent1"/>
                </a:solidFill>
              </a:defRPr>
            </a:lvl2pPr>
            <a:lvl3pPr marL="182880">
              <a:spcBef>
                <a:spcPts val="600"/>
              </a:spcBef>
              <a:defRPr sz="1600">
                <a:solidFill>
                  <a:schemeClr val="accent1"/>
                </a:solidFill>
              </a:defRPr>
            </a:lvl3pPr>
            <a:lvl4pPr marL="0" indent="0">
              <a:spcBef>
                <a:spcPts val="900"/>
              </a:spcBef>
              <a:buFontTx/>
              <a:buNone/>
              <a:defRPr sz="1400">
                <a:solidFill>
                  <a:schemeClr val="accent1"/>
                </a:solidFill>
              </a:defRPr>
            </a:lvl4pPr>
            <a:lvl5pPr marL="182880">
              <a:spcBef>
                <a:spcPts val="450"/>
              </a:spcBef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377F4BE5-0C1B-FF47-9CE3-17F842B9617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663440" y="1691640"/>
            <a:ext cx="1783080" cy="4114800"/>
          </a:xfrm>
          <a:solidFill>
            <a:schemeClr val="bg2"/>
          </a:solidFill>
        </p:spPr>
        <p:txBody>
          <a:bodyPr lIns="228600" tIns="228600" rIns="228600" bIns="228600"/>
          <a:lstStyle>
            <a:lvl1pPr marL="0" indent="0">
              <a:buFontTx/>
              <a:buNone/>
              <a:defRPr sz="1400" b="1" cap="all" spc="75" baseline="0">
                <a:solidFill>
                  <a:schemeClr val="accent1"/>
                </a:solidFill>
              </a:defRPr>
            </a:lvl1pPr>
            <a:lvl2pPr marL="0" indent="0">
              <a:spcBef>
                <a:spcPts val="1200"/>
              </a:spcBef>
              <a:buFontTx/>
              <a:buNone/>
              <a:defRPr sz="1600">
                <a:solidFill>
                  <a:schemeClr val="accent1"/>
                </a:solidFill>
              </a:defRPr>
            </a:lvl2pPr>
            <a:lvl3pPr marL="182880">
              <a:spcBef>
                <a:spcPts val="600"/>
              </a:spcBef>
              <a:defRPr sz="1600">
                <a:solidFill>
                  <a:schemeClr val="accent1"/>
                </a:solidFill>
              </a:defRPr>
            </a:lvl3pPr>
            <a:lvl4pPr marL="0" indent="0">
              <a:spcBef>
                <a:spcPts val="900"/>
              </a:spcBef>
              <a:buFontTx/>
              <a:buNone/>
              <a:defRPr sz="1400">
                <a:solidFill>
                  <a:schemeClr val="accent1"/>
                </a:solidFill>
              </a:defRPr>
            </a:lvl4pPr>
            <a:lvl5pPr marL="182880">
              <a:spcBef>
                <a:spcPts val="450"/>
              </a:spcBef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37984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0A73-EE5C-9246-97B4-6AF29FD73F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073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0A73-EE5C-9246-97B4-6AF29FD73F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930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>
          <a:xfrm>
            <a:off x="-195943" y="5331279"/>
            <a:ext cx="9096678" cy="473528"/>
          </a:xfrm>
          <a:prstGeom prst="round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641350" y="6488592"/>
            <a:ext cx="4324350" cy="187338"/>
          </a:xfrm>
          <a:prstGeom prst="rect">
            <a:avLst/>
          </a:prstGeom>
        </p:spPr>
        <p:txBody>
          <a:bodyPr/>
          <a:lstStyle>
            <a:lvl1pPr algn="ctr">
              <a:defRPr sz="825">
                <a:latin typeface="+mj-lt"/>
              </a:defRPr>
            </a:lvl1pPr>
          </a:lstStyle>
          <a:p>
            <a:r>
              <a:rPr lang="en-US"/>
              <a:t>League of California Cities  │   www.cacities.org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" y="1228726"/>
            <a:ext cx="7638882" cy="42767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376154" y="1876426"/>
            <a:ext cx="6886575" cy="1771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50">
                <a:solidFill>
                  <a:schemeClr val="bg1"/>
                </a:solidFill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376239" y="3714750"/>
            <a:ext cx="6886575" cy="1009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7498928" y="193221"/>
            <a:ext cx="1406238" cy="639292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843334" y="6488592"/>
            <a:ext cx="2057400" cy="187339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+mj-lt"/>
              </a:defRPr>
            </a:lvl1pPr>
          </a:lstStyle>
          <a:p>
            <a:fld id="{E896D116-96A1-403F-9088-AEAB1FAC8899}" type="datetimeFigureOut">
              <a:rPr lang="en-US" smtClean="0"/>
              <a:t>1/20/2021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00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13BBD328-EDF5-4A44-8856-681E406944D0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" y="0"/>
            <a:ext cx="301023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932" tIns="14467" rIns="28932" bIns="144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7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240235" y="1382208"/>
            <a:ext cx="2624347" cy="409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835401" y="720727"/>
            <a:ext cx="4838700" cy="55022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Isosceles Triangle 10"/>
          <p:cNvSpPr/>
          <p:nvPr userDrawn="1"/>
        </p:nvSpPr>
        <p:spPr>
          <a:xfrm rot="5400000">
            <a:off x="2686443" y="3241240"/>
            <a:ext cx="1011504" cy="46124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932" tIns="14467" rIns="28932" bIns="144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70"/>
          </a:p>
        </p:txBody>
      </p:sp>
      <p:sp>
        <p:nvSpPr>
          <p:cNvPr id="6" name="Rounded Rectangle 5"/>
          <p:cNvSpPr/>
          <p:nvPr userDrawn="1"/>
        </p:nvSpPr>
        <p:spPr>
          <a:xfrm>
            <a:off x="-34925" y="6547641"/>
            <a:ext cx="8040475" cy="184971"/>
          </a:xfrm>
          <a:prstGeom prst="round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641350" y="6504777"/>
            <a:ext cx="4324350" cy="315927"/>
          </a:xfrm>
          <a:prstGeom prst="rect">
            <a:avLst/>
          </a:prstGeom>
        </p:spPr>
        <p:txBody>
          <a:bodyPr/>
          <a:lstStyle>
            <a:lvl1pPr algn="ctr">
              <a:defRPr sz="825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League of California Cities  │   www.cacities.org</a:t>
            </a:r>
          </a:p>
        </p:txBody>
      </p:sp>
    </p:spTree>
    <p:extLst>
      <p:ext uri="{BB962C8B-B14F-4D97-AF65-F5344CB8AC3E}">
        <p14:creationId xmlns:p14="http://schemas.microsoft.com/office/powerpoint/2010/main" val="1711743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 userDrawn="1"/>
        </p:nvSpPr>
        <p:spPr>
          <a:xfrm>
            <a:off x="-178025" y="909562"/>
            <a:ext cx="9080725" cy="252438"/>
          </a:xfrm>
          <a:prstGeom prst="round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 userDrawn="1"/>
        </p:nvSpPr>
        <p:spPr>
          <a:xfrm>
            <a:off x="1" y="-16183"/>
            <a:ext cx="8005551" cy="1003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3750"/>
            <a:ext cx="7886700" cy="6949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628650" y="1505120"/>
            <a:ext cx="7886700" cy="4902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641350" y="6504777"/>
            <a:ext cx="4324350" cy="315927"/>
          </a:xfrm>
          <a:prstGeom prst="rect">
            <a:avLst/>
          </a:prstGeom>
        </p:spPr>
        <p:txBody>
          <a:bodyPr/>
          <a:lstStyle>
            <a:lvl1pPr algn="ctr">
              <a:defRPr sz="825">
                <a:latin typeface="+mj-lt"/>
              </a:defRPr>
            </a:lvl1pPr>
          </a:lstStyle>
          <a:p>
            <a:r>
              <a:rPr lang="en-US"/>
              <a:t>League of California Cities  │   www.cacities.org</a:t>
            </a:r>
          </a:p>
        </p:txBody>
      </p:sp>
    </p:spTree>
    <p:extLst>
      <p:ext uri="{BB962C8B-B14F-4D97-AF65-F5344CB8AC3E}">
        <p14:creationId xmlns:p14="http://schemas.microsoft.com/office/powerpoint/2010/main" val="33374007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05119"/>
            <a:ext cx="3886200" cy="50447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05119"/>
            <a:ext cx="3886200" cy="50447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641350" y="6504777"/>
            <a:ext cx="4324350" cy="315927"/>
          </a:xfrm>
          <a:prstGeom prst="rect">
            <a:avLst/>
          </a:prstGeom>
        </p:spPr>
        <p:txBody>
          <a:bodyPr/>
          <a:lstStyle>
            <a:lvl1pPr algn="ctr">
              <a:defRPr sz="825">
                <a:latin typeface="+mj-lt"/>
              </a:defRPr>
            </a:lvl1pPr>
          </a:lstStyle>
          <a:p>
            <a:r>
              <a:rPr lang="en-US"/>
              <a:t>League of California Cities  │   www.cacities.org</a:t>
            </a:r>
          </a:p>
        </p:txBody>
      </p:sp>
      <p:sp>
        <p:nvSpPr>
          <p:cNvPr id="14" name="Rounded Rectangle 13"/>
          <p:cNvSpPr/>
          <p:nvPr userDrawn="1"/>
        </p:nvSpPr>
        <p:spPr>
          <a:xfrm>
            <a:off x="-178025" y="909562"/>
            <a:ext cx="9080725" cy="252438"/>
          </a:xfrm>
          <a:prstGeom prst="round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/>
          <p:cNvSpPr/>
          <p:nvPr userDrawn="1"/>
        </p:nvSpPr>
        <p:spPr>
          <a:xfrm>
            <a:off x="1" y="-16183"/>
            <a:ext cx="8005551" cy="1003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28650" y="243750"/>
            <a:ext cx="7886700" cy="6949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43296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912975"/>
            <a:ext cx="3886200" cy="46449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912975"/>
            <a:ext cx="3886200" cy="46449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641350" y="6504777"/>
            <a:ext cx="4324350" cy="315927"/>
          </a:xfrm>
          <a:prstGeom prst="rect">
            <a:avLst/>
          </a:prstGeom>
        </p:spPr>
        <p:txBody>
          <a:bodyPr/>
          <a:lstStyle>
            <a:lvl1pPr algn="ctr">
              <a:defRPr sz="825">
                <a:latin typeface="+mj-lt"/>
              </a:defRPr>
            </a:lvl1pPr>
          </a:lstStyle>
          <a:p>
            <a:r>
              <a:rPr lang="en-US"/>
              <a:t>League of California Cities  │   www.cacities.org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0"/>
          </p:nvPr>
        </p:nvSpPr>
        <p:spPr>
          <a:xfrm>
            <a:off x="629842" y="1327539"/>
            <a:ext cx="3868341" cy="44925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629152" y="1327539"/>
            <a:ext cx="3887391" cy="44925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Rounded Rectangle 13"/>
          <p:cNvSpPr/>
          <p:nvPr userDrawn="1"/>
        </p:nvSpPr>
        <p:spPr>
          <a:xfrm>
            <a:off x="-178025" y="909562"/>
            <a:ext cx="9080725" cy="252438"/>
          </a:xfrm>
          <a:prstGeom prst="round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/>
          <p:cNvSpPr/>
          <p:nvPr userDrawn="1"/>
        </p:nvSpPr>
        <p:spPr>
          <a:xfrm>
            <a:off x="1" y="-16183"/>
            <a:ext cx="8005551" cy="1003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28650" y="243750"/>
            <a:ext cx="7886700" cy="6949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7234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094570" y="0"/>
            <a:ext cx="5049432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13BBD328-EDF5-4A44-8856-681E406944D0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" y="0"/>
            <a:ext cx="415930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932" tIns="14467" rIns="28932" bIns="144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7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28650" y="1382208"/>
            <a:ext cx="2931846" cy="409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Rounded Rectangle 15"/>
          <p:cNvSpPr/>
          <p:nvPr userDrawn="1"/>
        </p:nvSpPr>
        <p:spPr>
          <a:xfrm>
            <a:off x="-44450" y="6547641"/>
            <a:ext cx="8050000" cy="184971"/>
          </a:xfrm>
          <a:prstGeom prst="round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641350" y="6504777"/>
            <a:ext cx="4324350" cy="315927"/>
          </a:xfrm>
          <a:prstGeom prst="rect">
            <a:avLst/>
          </a:prstGeom>
        </p:spPr>
        <p:txBody>
          <a:bodyPr/>
          <a:lstStyle>
            <a:lvl1pPr algn="ctr">
              <a:defRPr sz="825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League of California Cities  │   www.cacities.org</a:t>
            </a:r>
          </a:p>
        </p:txBody>
      </p:sp>
    </p:spTree>
    <p:extLst>
      <p:ext uri="{BB962C8B-B14F-4D97-AF65-F5344CB8AC3E}">
        <p14:creationId xmlns:p14="http://schemas.microsoft.com/office/powerpoint/2010/main" val="4122066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70D3DA59-D72A-8F4A-91FF-D2266608E762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731520" y="1554163"/>
            <a:ext cx="7680960" cy="4572000"/>
          </a:xfrm>
        </p:spPr>
        <p:txBody>
          <a:bodyPr/>
          <a:lstStyle/>
          <a:p>
            <a:r>
              <a:rPr lang="en-US" dirty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983521665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257426" y="0"/>
            <a:ext cx="6886575" cy="6858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Rounded Rectangle 6"/>
          <p:cNvSpPr/>
          <p:nvPr userDrawn="1"/>
        </p:nvSpPr>
        <p:spPr>
          <a:xfrm>
            <a:off x="186118" y="744468"/>
            <a:ext cx="6408892" cy="521936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401" y="953267"/>
            <a:ext cx="5310904" cy="174471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641350" y="6504777"/>
            <a:ext cx="4324350" cy="315927"/>
          </a:xfrm>
          <a:prstGeom prst="rect">
            <a:avLst/>
          </a:prstGeom>
        </p:spPr>
        <p:txBody>
          <a:bodyPr/>
          <a:lstStyle>
            <a:lvl1pPr algn="ctr">
              <a:defRPr sz="825">
                <a:latin typeface="+mj-lt"/>
              </a:defRPr>
            </a:lvl1pPr>
          </a:lstStyle>
          <a:p>
            <a:r>
              <a:rPr lang="en-US"/>
              <a:t>League of California Cities  │   www.cacities.org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2401" y="2697985"/>
            <a:ext cx="5310904" cy="320111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5511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3831194" y="-9524"/>
            <a:ext cx="5321347" cy="5470216"/>
          </a:xfrm>
          <a:custGeom>
            <a:avLst/>
            <a:gdLst>
              <a:gd name="connsiteX0" fmla="*/ 0 w 6332851"/>
              <a:gd name="connsiteY0" fmla="*/ 1045242 h 6271327"/>
              <a:gd name="connsiteX1" fmla="*/ 1045242 w 6332851"/>
              <a:gd name="connsiteY1" fmla="*/ 0 h 6271327"/>
              <a:gd name="connsiteX2" fmla="*/ 5287609 w 6332851"/>
              <a:gd name="connsiteY2" fmla="*/ 0 h 6271327"/>
              <a:gd name="connsiteX3" fmla="*/ 6332851 w 6332851"/>
              <a:gd name="connsiteY3" fmla="*/ 1045242 h 6271327"/>
              <a:gd name="connsiteX4" fmla="*/ 6332851 w 6332851"/>
              <a:gd name="connsiteY4" fmla="*/ 5226085 h 6271327"/>
              <a:gd name="connsiteX5" fmla="*/ 5287609 w 6332851"/>
              <a:gd name="connsiteY5" fmla="*/ 6271327 h 6271327"/>
              <a:gd name="connsiteX6" fmla="*/ 1045242 w 6332851"/>
              <a:gd name="connsiteY6" fmla="*/ 6271327 h 6271327"/>
              <a:gd name="connsiteX7" fmla="*/ 0 w 6332851"/>
              <a:gd name="connsiteY7" fmla="*/ 5226085 h 6271327"/>
              <a:gd name="connsiteX8" fmla="*/ 0 w 6332851"/>
              <a:gd name="connsiteY8" fmla="*/ 1045242 h 6271327"/>
              <a:gd name="connsiteX0dup0" fmla="*/ 0 w 6332851"/>
              <a:gd name="connsiteY0dup0" fmla="*/ 1045242 h 6271327"/>
              <a:gd name="connsiteX1dup0" fmla="*/ 1045242 w 6332851"/>
              <a:gd name="connsiteY1dup0" fmla="*/ 0 h 6271327"/>
              <a:gd name="connsiteX2dup0" fmla="*/ 5287609 w 6332851"/>
              <a:gd name="connsiteY2dup0" fmla="*/ 0 h 6271327"/>
              <a:gd name="connsiteX3dup0" fmla="*/ 6332851 w 6332851"/>
              <a:gd name="connsiteY3dup0" fmla="*/ 1045242 h 6271327"/>
              <a:gd name="connsiteX4dup0" fmla="*/ 6332851 w 6332851"/>
              <a:gd name="connsiteY4dup0" fmla="*/ 5226085 h 6271327"/>
              <a:gd name="connsiteX5dup0" fmla="*/ 5287609 w 6332851"/>
              <a:gd name="connsiteY5dup0" fmla="*/ 6271327 h 6271327"/>
              <a:gd name="connsiteX6dup0" fmla="*/ 1045242 w 6332851"/>
              <a:gd name="connsiteY6dup0" fmla="*/ 6271327 h 6271327"/>
              <a:gd name="connsiteX7dup0" fmla="*/ 8092 w 6332851"/>
              <a:gd name="connsiteY7dup0" fmla="*/ 5428386 h 6271327"/>
              <a:gd name="connsiteX8dup0" fmla="*/ 0 w 6332851"/>
              <a:gd name="connsiteY8dup0" fmla="*/ 1045242 h 6271327"/>
              <a:gd name="connsiteX0dup0dup1" fmla="*/ 0 w 6332851"/>
              <a:gd name="connsiteY0dup0dup1" fmla="*/ 1045242 h 6271327"/>
              <a:gd name="connsiteX1dup0dup1" fmla="*/ 1045242 w 6332851"/>
              <a:gd name="connsiteY1dup0dup1" fmla="*/ 0 h 6271327"/>
              <a:gd name="connsiteX2dup0dup1" fmla="*/ 5287609 w 6332851"/>
              <a:gd name="connsiteY2dup0dup1" fmla="*/ 0 h 6271327"/>
              <a:gd name="connsiteX3dup0dup1" fmla="*/ 6332851 w 6332851"/>
              <a:gd name="connsiteY3dup0dup1" fmla="*/ 1045242 h 6271327"/>
              <a:gd name="connsiteX4dup0dup1" fmla="*/ 5377990 w 6332851"/>
              <a:gd name="connsiteY4dup0dup1" fmla="*/ 5266545 h 6271327"/>
              <a:gd name="connsiteX5dup0dup1" fmla="*/ 5287609 w 6332851"/>
              <a:gd name="connsiteY5dup0dup1" fmla="*/ 6271327 h 6271327"/>
              <a:gd name="connsiteX6dup0dup1" fmla="*/ 1045242 w 6332851"/>
              <a:gd name="connsiteY6dup0dup1" fmla="*/ 6271327 h 6271327"/>
              <a:gd name="connsiteX7dup0dup1" fmla="*/ 8092 w 6332851"/>
              <a:gd name="connsiteY7dup0dup1" fmla="*/ 5428386 h 6271327"/>
              <a:gd name="connsiteX8dup0dup1" fmla="*/ 0 w 6332851"/>
              <a:gd name="connsiteY8dup0dup1" fmla="*/ 1045242 h 6271327"/>
              <a:gd name="connsiteX0dup0dup1dup2" fmla="*/ 0 w 6332851"/>
              <a:gd name="connsiteY0dup0dup1dup2" fmla="*/ 1045242 h 6271327"/>
              <a:gd name="connsiteX1dup0dup1dup2" fmla="*/ 1045242 w 6332851"/>
              <a:gd name="connsiteY1dup0dup1dup2" fmla="*/ 0 h 6271327"/>
              <a:gd name="connsiteX2dup0dup1dup2" fmla="*/ 5287609 w 6332851"/>
              <a:gd name="connsiteY2dup0dup1dup2" fmla="*/ 0 h 6271327"/>
              <a:gd name="connsiteX3dup0dup1dup2" fmla="*/ 6332851 w 6332851"/>
              <a:gd name="connsiteY3dup0dup1dup2" fmla="*/ 1045242 h 6271327"/>
              <a:gd name="connsiteX4dup0dup1dup2" fmla="*/ 5377990 w 6332851"/>
              <a:gd name="connsiteY4dup0dup1dup2" fmla="*/ 5266545 h 6271327"/>
              <a:gd name="connsiteX5dup0dup1dup2" fmla="*/ 5287609 w 6332851"/>
              <a:gd name="connsiteY5dup0dup1dup2" fmla="*/ 6271327 h 6271327"/>
              <a:gd name="connsiteX6dup0dup1dup2" fmla="*/ 1045242 w 6332851"/>
              <a:gd name="connsiteY6dup0dup1dup2" fmla="*/ 6271327 h 6271327"/>
              <a:gd name="connsiteX7dup0dup1dup2" fmla="*/ 8092 w 6332851"/>
              <a:gd name="connsiteY7dup0dup1dup2" fmla="*/ 5428386 h 6271327"/>
              <a:gd name="connsiteX8dup0dup1dup2" fmla="*/ 0 w 6332851"/>
              <a:gd name="connsiteY8dup0dup1dup2" fmla="*/ 1045242 h 6271327"/>
              <a:gd name="connsiteX0dup0dup1dup2dup3" fmla="*/ 0 w 5572023"/>
              <a:gd name="connsiteY0dup0dup1dup2dup3" fmla="*/ 1045242 h 6271327"/>
              <a:gd name="connsiteX1dup0dup1dup2dup3" fmla="*/ 1045242 w 5572023"/>
              <a:gd name="connsiteY1dup0dup1dup2dup3" fmla="*/ 0 h 6271327"/>
              <a:gd name="connsiteX2dup0dup1dup2dup3" fmla="*/ 5287609 w 5572023"/>
              <a:gd name="connsiteY2dup0dup1dup2dup3" fmla="*/ 0 h 6271327"/>
              <a:gd name="connsiteX3dup0dup1dup2dup3" fmla="*/ 5135229 w 5572023"/>
              <a:gd name="connsiteY3dup0dup1dup2dup3" fmla="*/ 1441752 h 6271327"/>
              <a:gd name="connsiteX4dup0dup1dup2dup3" fmla="*/ 5377990 w 5572023"/>
              <a:gd name="connsiteY4dup0dup1dup2dup3" fmla="*/ 5266545 h 6271327"/>
              <a:gd name="connsiteX5dup0dup1dup2dup3" fmla="*/ 5287609 w 5572023"/>
              <a:gd name="connsiteY5dup0dup1dup2dup3" fmla="*/ 6271327 h 6271327"/>
              <a:gd name="connsiteX6dup0dup1dup2dup3" fmla="*/ 1045242 w 5572023"/>
              <a:gd name="connsiteY6dup0dup1dup2dup3" fmla="*/ 6271327 h 6271327"/>
              <a:gd name="connsiteX7dup0dup1dup2dup3" fmla="*/ 8092 w 5572023"/>
              <a:gd name="connsiteY7dup0dup1dup2dup3" fmla="*/ 5428386 h 6271327"/>
              <a:gd name="connsiteX8dup0dup1dup2dup3" fmla="*/ 0 w 5572023"/>
              <a:gd name="connsiteY8dup0dup1dup2dup3" fmla="*/ 1045242 h 6271327"/>
              <a:gd name="connsiteX0dup0dup1dup2dup3dup4" fmla="*/ 0 w 5572023"/>
              <a:gd name="connsiteY0dup0dup1dup2dup3dup4" fmla="*/ 1045242 h 6271327"/>
              <a:gd name="connsiteX1dup0dup1dup2dup3dup4" fmla="*/ 1045242 w 5572023"/>
              <a:gd name="connsiteY1dup0dup1dup2dup3dup4" fmla="*/ 0 h 6271327"/>
              <a:gd name="connsiteX2dup0dup1dup2dup3dup4" fmla="*/ 4883007 w 5572023"/>
              <a:gd name="connsiteY2dup0dup1dup2dup3dup4" fmla="*/ 946768 h 6271327"/>
              <a:gd name="connsiteX3dup0dup1dup2dup3dup4" fmla="*/ 5135229 w 5572023"/>
              <a:gd name="connsiteY3dup0dup1dup2dup3dup4" fmla="*/ 1441752 h 6271327"/>
              <a:gd name="connsiteX4dup0dup1dup2dup3dup4" fmla="*/ 5377990 w 5572023"/>
              <a:gd name="connsiteY4dup0dup1dup2dup3dup4" fmla="*/ 5266545 h 6271327"/>
              <a:gd name="connsiteX5dup0dup1dup2dup3dup4" fmla="*/ 5287609 w 5572023"/>
              <a:gd name="connsiteY5dup0dup1dup2dup3dup4" fmla="*/ 6271327 h 6271327"/>
              <a:gd name="connsiteX6dup0dup1dup2dup3dup4" fmla="*/ 1045242 w 5572023"/>
              <a:gd name="connsiteY6dup0dup1dup2dup3dup4" fmla="*/ 6271327 h 6271327"/>
              <a:gd name="connsiteX7dup0dup1dup2dup3dup4" fmla="*/ 8092 w 5572023"/>
              <a:gd name="connsiteY7dup0dup1dup2dup3dup4" fmla="*/ 5428386 h 6271327"/>
              <a:gd name="connsiteX8dup0dup1dup2dup3dup4" fmla="*/ 0 w 5572023"/>
              <a:gd name="connsiteY8dup0dup1dup2dup3dup4" fmla="*/ 1045242 h 6271327"/>
              <a:gd name="connsiteX0dup0dup1dup2dup3dup4dup5" fmla="*/ 0 w 5572023"/>
              <a:gd name="connsiteY0dup0dup1dup2dup3dup4dup5" fmla="*/ 336189 h 5562274"/>
              <a:gd name="connsiteX1dup0dup1dup2dup3dup4dup5" fmla="*/ 1522672 w 5572023"/>
              <a:gd name="connsiteY1dup0dup1dup2dup3dup4dup5" fmla="*/ 100151 h 5562274"/>
              <a:gd name="connsiteX2dup0dup1dup2dup3dup4dup5" fmla="*/ 4883007 w 5572023"/>
              <a:gd name="connsiteY2dup0dup1dup2dup3dup4dup5" fmla="*/ 237715 h 5562274"/>
              <a:gd name="connsiteX3dup0dup1dup2dup3dup4dup5" fmla="*/ 5135229 w 5572023"/>
              <a:gd name="connsiteY3dup0dup1dup2dup3dup4dup5" fmla="*/ 732699 h 5562274"/>
              <a:gd name="connsiteX4dup0dup1dup2dup3dup4dup5" fmla="*/ 5377990 w 5572023"/>
              <a:gd name="connsiteY4dup0dup1dup2dup3dup4dup5" fmla="*/ 4557492 h 5562274"/>
              <a:gd name="connsiteX5dup0dup1dup2dup3dup4dup5" fmla="*/ 5287609 w 5572023"/>
              <a:gd name="connsiteY5dup0dup1dup2dup3dup4dup5" fmla="*/ 5562274 h 5562274"/>
              <a:gd name="connsiteX6dup0dup1dup2dup3dup4dup5" fmla="*/ 1045242 w 5572023"/>
              <a:gd name="connsiteY6dup0dup1dup2dup3dup4dup5" fmla="*/ 5562274 h 5562274"/>
              <a:gd name="connsiteX7dup0dup1dup2dup3dup4dup5" fmla="*/ 8092 w 5572023"/>
              <a:gd name="connsiteY7dup0dup1dup2dup3dup4dup5" fmla="*/ 4719333 h 5562274"/>
              <a:gd name="connsiteX8dup0dup1dup2dup3dup4dup5" fmla="*/ 0 w 5572023"/>
              <a:gd name="connsiteY8dup0dup1dup2dup3dup4dup5" fmla="*/ 336189 h 5562274"/>
              <a:gd name="connsiteX0dup0dup1dup2dup3dup4dup5dup6" fmla="*/ 0 w 5572023"/>
              <a:gd name="connsiteY0dup0dup1dup2dup3dup4dup5dup6" fmla="*/ 336189 h 5562274"/>
              <a:gd name="connsiteX1dup0dup1dup2dup3dup4dup5dup6" fmla="*/ 1522672 w 5572023"/>
              <a:gd name="connsiteY1dup0dup1dup2dup3dup4dup5dup6" fmla="*/ 100151 h 5562274"/>
              <a:gd name="connsiteX2dup0dup1dup2dup3dup4dup5dup6" fmla="*/ 4972020 w 5572023"/>
              <a:gd name="connsiteY2dup0dup1dup2dup3dup4dup5dup6" fmla="*/ 100150 h 5562274"/>
              <a:gd name="connsiteX3dup0dup1dup2dup3dup4dup5dup6" fmla="*/ 5135229 w 5572023"/>
              <a:gd name="connsiteY3dup0dup1dup2dup3dup4dup5dup6" fmla="*/ 732699 h 5562274"/>
              <a:gd name="connsiteX4dup0dup1dup2dup3dup4dup5dup6" fmla="*/ 5377990 w 5572023"/>
              <a:gd name="connsiteY4dup0dup1dup2dup3dup4dup5dup6" fmla="*/ 4557492 h 5562274"/>
              <a:gd name="connsiteX5dup0dup1dup2dup3dup4dup5dup6" fmla="*/ 5287609 w 5572023"/>
              <a:gd name="connsiteY5dup0dup1dup2dup3dup4dup5dup6" fmla="*/ 5562274 h 5562274"/>
              <a:gd name="connsiteX6dup0dup1dup2dup3dup4dup5dup6" fmla="*/ 1045242 w 5572023"/>
              <a:gd name="connsiteY6dup0dup1dup2dup3dup4dup5dup6" fmla="*/ 5562274 h 5562274"/>
              <a:gd name="connsiteX7dup0dup1dup2dup3dup4dup5dup6" fmla="*/ 8092 w 5572023"/>
              <a:gd name="connsiteY7dup0dup1dup2dup3dup4dup5dup6" fmla="*/ 4719333 h 5562274"/>
              <a:gd name="connsiteX8dup0dup1dup2dup3dup4dup5dup6" fmla="*/ 0 w 5572023"/>
              <a:gd name="connsiteY8dup0dup1dup2dup3dup4dup5dup6" fmla="*/ 336189 h 5562274"/>
              <a:gd name="connsiteX0dup0dup1dup2dup3dup4dup5dup6dup7" fmla="*/ 0 w 5572023"/>
              <a:gd name="connsiteY0dup0dup1dup2dup3dup4dup5dup6dup7" fmla="*/ 336189 h 5562274"/>
              <a:gd name="connsiteX1dup0dup1dup2dup3dup4dup5dup6dup7" fmla="*/ 1522672 w 5572023"/>
              <a:gd name="connsiteY1dup0dup1dup2dup3dup4dup5dup6dup7" fmla="*/ 100151 h 5562274"/>
              <a:gd name="connsiteX2dup0dup1dup2dup3dup4dup5dup6dup7" fmla="*/ 4972020 w 5572023"/>
              <a:gd name="connsiteY2dup0dup1dup2dup3dup4dup5dup6dup7" fmla="*/ 100150 h 5562274"/>
              <a:gd name="connsiteX3dup0dup1dup2dup3dup4dup5dup6dup7" fmla="*/ 5240426 w 5572023"/>
              <a:gd name="connsiteY3dup0dup1dup2dup3dup4dup5dup6dup7" fmla="*/ 740791 h 5562274"/>
              <a:gd name="connsiteX4dup0dup1dup2dup3dup4dup5dup6dup7" fmla="*/ 5377990 w 5572023"/>
              <a:gd name="connsiteY4dup0dup1dup2dup3dup4dup5dup6dup7" fmla="*/ 4557492 h 5562274"/>
              <a:gd name="connsiteX5dup0dup1dup2dup3dup4dup5dup6dup7" fmla="*/ 5287609 w 5572023"/>
              <a:gd name="connsiteY5dup0dup1dup2dup3dup4dup5dup6dup7" fmla="*/ 5562274 h 5562274"/>
              <a:gd name="connsiteX6dup0dup1dup2dup3dup4dup5dup6dup7" fmla="*/ 1045242 w 5572023"/>
              <a:gd name="connsiteY6dup0dup1dup2dup3dup4dup5dup6dup7" fmla="*/ 5562274 h 5562274"/>
              <a:gd name="connsiteX7dup0dup1dup2dup3dup4dup5dup6dup7" fmla="*/ 8092 w 5572023"/>
              <a:gd name="connsiteY7dup0dup1dup2dup3dup4dup5dup6dup7" fmla="*/ 4719333 h 5562274"/>
              <a:gd name="connsiteX8dup0dup1dup2dup3dup4dup5dup6dup7" fmla="*/ 0 w 5572023"/>
              <a:gd name="connsiteY8dup0dup1dup2dup3dup4dup5dup6dup7" fmla="*/ 336189 h 5562274"/>
              <a:gd name="connsiteX0dup0dup1dup2dup3dup4dup5dup6dup7dup8" fmla="*/ 0 w 5572023"/>
              <a:gd name="connsiteY0dup0dup1dup2dup3dup4dup5dup6dup7dup8" fmla="*/ 336189 h 5562274"/>
              <a:gd name="connsiteX1dup0dup1dup2dup3dup4dup5dup6dup7dup8" fmla="*/ 1522672 w 5572023"/>
              <a:gd name="connsiteY1dup0dup1dup2dup3dup4dup5dup6dup7dup8" fmla="*/ 100151 h 5562274"/>
              <a:gd name="connsiteX2dup0dup1dup2dup3dup4dup5dup6dup7dup8" fmla="*/ 4972020 w 5572023"/>
              <a:gd name="connsiteY2dup0dup1dup2dup3dup4dup5dup6dup7dup8" fmla="*/ 100150 h 5562274"/>
              <a:gd name="connsiteX3dup0dup1dup2dup3dup4dup5dup6dup7dup8" fmla="*/ 5240426 w 5572023"/>
              <a:gd name="connsiteY3dup0dup1dup2dup3dup4dup5dup6dup7dup8" fmla="*/ 740791 h 5562274"/>
              <a:gd name="connsiteX4dup0dup1dup2dup3dup4dup5dup6dup7dup8" fmla="*/ 5377990 w 5572023"/>
              <a:gd name="connsiteY4dup0dup1dup2dup3dup4dup5dup6dup7dup8" fmla="*/ 4557492 h 5562274"/>
              <a:gd name="connsiteX5dup0dup1dup2dup3dup4dup5dup6dup7dup8" fmla="*/ 5287609 w 5572023"/>
              <a:gd name="connsiteY5dup0dup1dup2dup3dup4dup5dup6dup7dup8" fmla="*/ 5562274 h 5562274"/>
              <a:gd name="connsiteX6dup0dup1dup2dup3dup4dup5dup6dup7dup8" fmla="*/ 1045242 w 5572023"/>
              <a:gd name="connsiteY6dup0dup1dup2dup3dup4dup5dup6dup7dup8" fmla="*/ 5562274 h 5562274"/>
              <a:gd name="connsiteX7dup0dup1dup2dup3dup4dup5dup6dup7dup8" fmla="*/ 8092 w 5572023"/>
              <a:gd name="connsiteY7dup0dup1dup2dup3dup4dup5dup6dup7dup8" fmla="*/ 4719333 h 5562274"/>
              <a:gd name="connsiteX8dup0dup1dup2dup3dup4dup5dup6dup7dup8" fmla="*/ 0 w 5572023"/>
              <a:gd name="connsiteY8dup0dup1dup2dup3dup4dup5dup6dup7dup8" fmla="*/ 336189 h 5562274"/>
              <a:gd name="connsiteX0dup0dup1dup2dup3dup4dup5dup6dup7dup8dup9" fmla="*/ 0 w 5572023"/>
              <a:gd name="connsiteY0dup0dup1dup2dup3dup4dup5dup6dup7dup8dup9" fmla="*/ 336189 h 5562274"/>
              <a:gd name="connsiteX1dup0dup1dup2dup3dup4dup5dup6dup7dup8dup9" fmla="*/ 1522672 w 5572023"/>
              <a:gd name="connsiteY1dup0dup1dup2dup3dup4dup5dup6dup7dup8dup9" fmla="*/ 100151 h 5562274"/>
              <a:gd name="connsiteX2dup0dup1dup2dup3dup4dup5dup6dup7dup8dup9" fmla="*/ 4972020 w 5572023"/>
              <a:gd name="connsiteY2dup0dup1dup2dup3dup4dup5dup6dup7dup8dup9" fmla="*/ 100150 h 5562274"/>
              <a:gd name="connsiteX3dup0dup1dup2dup3dup4dup5dup6dup7dup8dup9" fmla="*/ 5240426 w 5572023"/>
              <a:gd name="connsiteY3dup0dup1dup2dup3dup4dup5dup6dup7dup8dup9" fmla="*/ 740791 h 5562274"/>
              <a:gd name="connsiteX4dup0dup1dup2dup3dup4dup5dup6dup7dup8dup9" fmla="*/ 5377990 w 5572023"/>
              <a:gd name="connsiteY4dup0dup1dup2dup3dup4dup5dup6dup7dup8dup9" fmla="*/ 4557492 h 5562274"/>
              <a:gd name="connsiteX5dup0dup1dup2dup3dup4dup5dup6dup7dup8dup9" fmla="*/ 5287609 w 5572023"/>
              <a:gd name="connsiteY5dup0dup1dup2dup3dup4dup5dup6dup7dup8dup9" fmla="*/ 5562274 h 5562274"/>
              <a:gd name="connsiteX6dup0dup1dup2dup3dup4dup5dup6dup7dup8dup9" fmla="*/ 1045242 w 5572023"/>
              <a:gd name="connsiteY6dup0dup1dup2dup3dup4dup5dup6dup7dup8dup9" fmla="*/ 5562274 h 5562274"/>
              <a:gd name="connsiteX7dup0dup1dup2dup3dup4dup5dup6dup7dup8dup9" fmla="*/ 8092 w 5572023"/>
              <a:gd name="connsiteY7dup0dup1dup2dup3dup4dup5dup6dup7dup8dup9" fmla="*/ 4719333 h 5562274"/>
              <a:gd name="connsiteX8dup0dup1dup2dup3dup4dup5dup6dup7dup8dup9" fmla="*/ 0 w 5572023"/>
              <a:gd name="connsiteY8dup0dup1dup2dup3dup4dup5dup6dup7dup8dup9" fmla="*/ 336189 h 5562274"/>
              <a:gd name="connsiteX0dup0dup1dup2dup3dup4dup5dup6dup7dup8dup9dup10" fmla="*/ 0 w 5572023"/>
              <a:gd name="connsiteY0dup0dup1dup2dup3dup4dup5dup6dup7dup8dup9dup10" fmla="*/ 336189 h 5562274"/>
              <a:gd name="connsiteX1dup0dup1dup2dup3dup4dup5dup6dup7dup8dup9dup10" fmla="*/ 1522672 w 5572023"/>
              <a:gd name="connsiteY1dup0dup1dup2dup3dup4dup5dup6dup7dup8dup9dup10" fmla="*/ 100151 h 5562274"/>
              <a:gd name="connsiteX2dup0dup1dup2dup3dup4dup5dup6dup7dup8dup9dup10" fmla="*/ 5230965 w 5572023"/>
              <a:gd name="connsiteY2dup0dup1dup2dup3dup4dup5dup6dup7dup8dup9dup10" fmla="*/ 100150 h 5562274"/>
              <a:gd name="connsiteX3dup0dup1dup2dup3dup4dup5dup6dup7dup8dup9dup10" fmla="*/ 5240426 w 5572023"/>
              <a:gd name="connsiteY3dup0dup1dup2dup3dup4dup5dup6dup7dup8dup9dup10" fmla="*/ 740791 h 5562274"/>
              <a:gd name="connsiteX4dup0dup1dup2dup3dup4dup5dup6dup7dup8dup9dup10" fmla="*/ 5377990 w 5572023"/>
              <a:gd name="connsiteY4dup0dup1dup2dup3dup4dup5dup6dup7dup8dup9dup10" fmla="*/ 4557492 h 5562274"/>
              <a:gd name="connsiteX5dup0dup1dup2dup3dup4dup5dup6dup7dup8dup9dup10" fmla="*/ 5287609 w 5572023"/>
              <a:gd name="connsiteY5dup0dup1dup2dup3dup4dup5dup6dup7dup8dup9dup10" fmla="*/ 5562274 h 5562274"/>
              <a:gd name="connsiteX6dup0dup1dup2dup3dup4dup5dup6dup7dup8dup9dup10" fmla="*/ 1045242 w 5572023"/>
              <a:gd name="connsiteY6dup0dup1dup2dup3dup4dup5dup6dup7dup8dup9dup10" fmla="*/ 5562274 h 5562274"/>
              <a:gd name="connsiteX7dup0dup1dup2dup3dup4dup5dup6dup7dup8dup9dup10" fmla="*/ 8092 w 5572023"/>
              <a:gd name="connsiteY7dup0dup1dup2dup3dup4dup5dup6dup7dup8dup9dup10" fmla="*/ 4719333 h 5562274"/>
              <a:gd name="connsiteX8dup0dup1dup2dup3dup4dup5dup6dup7dup8dup9dup10" fmla="*/ 0 w 5572023"/>
              <a:gd name="connsiteY8dup0dup1dup2dup3dup4dup5dup6dup7dup8dup9dup10" fmla="*/ 336189 h 5562274"/>
              <a:gd name="connsiteX0dup0dup1dup2dup3dup4dup5dup6dup7dup8dup9dup10dup11" fmla="*/ 0 w 5572023"/>
              <a:gd name="connsiteY0dup0dup1dup2dup3dup4dup5dup6dup7dup8dup9dup10dup11" fmla="*/ 336189 h 5562274"/>
              <a:gd name="connsiteX1dup0dup1dup2dup3dup4dup5dup6dup7dup8dup9dup10dup11" fmla="*/ 1522672 w 5572023"/>
              <a:gd name="connsiteY1dup0dup1dup2dup3dup4dup5dup6dup7dup8dup9dup10dup11" fmla="*/ 100151 h 5562274"/>
              <a:gd name="connsiteX2dup0dup1dup2dup3dup4dup5dup6dup7dup8dup9dup10dup11" fmla="*/ 5230965 w 5572023"/>
              <a:gd name="connsiteY2dup0dup1dup2dup3dup4dup5dup6dup7dup8dup9dup10dup11" fmla="*/ 100150 h 5562274"/>
              <a:gd name="connsiteX3dup0dup1dup2dup3dup4dup5dup6dup7dup8dup9dup10dup11" fmla="*/ 5256610 w 5572023"/>
              <a:gd name="connsiteY3dup0dup1dup2dup3dup4dup5dup6dup7dup8dup9dup10dup11" fmla="*/ 805527 h 5562274"/>
              <a:gd name="connsiteX4dup0dup1dup2dup3dup4dup5dup6dup7dup8dup9dup10dup11" fmla="*/ 5377990 w 5572023"/>
              <a:gd name="connsiteY4dup0dup1dup2dup3dup4dup5dup6dup7dup8dup9dup10dup11" fmla="*/ 4557492 h 5562274"/>
              <a:gd name="connsiteX5dup0dup1dup2dup3dup4dup5dup6dup7dup8dup9dup10dup11" fmla="*/ 5287609 w 5572023"/>
              <a:gd name="connsiteY5dup0dup1dup2dup3dup4dup5dup6dup7dup8dup9dup10dup11" fmla="*/ 5562274 h 5562274"/>
              <a:gd name="connsiteX6dup0dup1dup2dup3dup4dup5dup6dup7dup8dup9dup10dup11" fmla="*/ 1045242 w 5572023"/>
              <a:gd name="connsiteY6dup0dup1dup2dup3dup4dup5dup6dup7dup8dup9dup10dup11" fmla="*/ 5562274 h 5562274"/>
              <a:gd name="connsiteX7dup0dup1dup2dup3dup4dup5dup6dup7dup8dup9dup10dup11" fmla="*/ 8092 w 5572023"/>
              <a:gd name="connsiteY7dup0dup1dup2dup3dup4dup5dup6dup7dup8dup9dup10dup11" fmla="*/ 4719333 h 5562274"/>
              <a:gd name="connsiteX8dup0dup1dup2dup3dup4dup5dup6dup7dup8dup9dup10dup11" fmla="*/ 0 w 5572023"/>
              <a:gd name="connsiteY8dup0dup1dup2dup3dup4dup5dup6dup7dup8dup9dup10dup11" fmla="*/ 336189 h 5562274"/>
              <a:gd name="connsiteX0dup0dup1dup2dup3dup4dup5dup6dup7dup8dup9dup10dup11dup12" fmla="*/ 0 w 5378475"/>
              <a:gd name="connsiteY0dup0dup1dup2dup3dup4dup5dup6dup7dup8dup9dup10dup11dup12" fmla="*/ 336189 h 5562274"/>
              <a:gd name="connsiteX1dup0dup1dup2dup3dup4dup5dup6dup7dup8dup9dup10dup11dup12" fmla="*/ 1522672 w 5378475"/>
              <a:gd name="connsiteY1dup0dup1dup2dup3dup4dup5dup6dup7dup8dup9dup10dup11dup12" fmla="*/ 100151 h 5562274"/>
              <a:gd name="connsiteX2dup0dup1dup2dup3dup4dup5dup6dup7dup8dup9dup10dup11dup12" fmla="*/ 5230965 w 5378475"/>
              <a:gd name="connsiteY2dup0dup1dup2dup3dup4dup5dup6dup7dup8dup9dup10dup11dup12" fmla="*/ 100150 h 5562274"/>
              <a:gd name="connsiteX3dup0dup1dup2dup3dup4dup5dup6dup7dup8dup9dup10dup11dup12" fmla="*/ 5256610 w 5378475"/>
              <a:gd name="connsiteY3dup0dup1dup2dup3dup4dup5dup6dup7dup8dup9dup10dup11dup12" fmla="*/ 805527 h 5562274"/>
              <a:gd name="connsiteX4dup0dup1dup2dup3dup4dup5dup6dup7dup8dup9dup10dup11dup12" fmla="*/ 5377990 w 5378475"/>
              <a:gd name="connsiteY4dup0dup1dup2dup3dup4dup5dup6dup7dup8dup9dup10dup11dup12" fmla="*/ 4557492 h 5562274"/>
              <a:gd name="connsiteX5dup0dup1dup2dup3dup4dup5dup6dup7dup8dup9dup10dup11dup12" fmla="*/ 5287609 w 5378475"/>
              <a:gd name="connsiteY5dup0dup1dup2dup3dup4dup5dup6dup7dup8dup9dup10dup11dup12" fmla="*/ 5562274 h 5562274"/>
              <a:gd name="connsiteX6dup0dup1dup2dup3dup4dup5dup6dup7dup8dup9dup10dup11dup12" fmla="*/ 1045242 w 5378475"/>
              <a:gd name="connsiteY6dup0dup1dup2dup3dup4dup5dup6dup7dup8dup9dup10dup11dup12" fmla="*/ 5562274 h 5562274"/>
              <a:gd name="connsiteX7dup0dup1dup2dup3dup4dup5dup6dup7dup8dup9dup10dup11dup12" fmla="*/ 8092 w 5378475"/>
              <a:gd name="connsiteY7dup0dup1dup2dup3dup4dup5dup6dup7dup8dup9dup10dup11dup12" fmla="*/ 4719333 h 5562274"/>
              <a:gd name="connsiteX8dup0dup1dup2dup3dup4dup5dup6dup7dup8dup9dup10dup11dup12" fmla="*/ 0 w 5378475"/>
              <a:gd name="connsiteY8dup0dup1dup2dup3dup4dup5dup6dup7dup8dup9dup10dup11dup12" fmla="*/ 336189 h 5562274"/>
              <a:gd name="connsiteX0dup0dup1dup2dup3dup4dup5dup6dup7dup8dup9dup10dup11dup12dup13" fmla="*/ 0 w 5287637"/>
              <a:gd name="connsiteY0dup0dup1dup2dup3dup4dup5dup6dup7dup8dup9dup10dup11dup12dup13" fmla="*/ 336189 h 5562274"/>
              <a:gd name="connsiteX1dup0dup1dup2dup3dup4dup5dup6dup7dup8dup9dup10dup11dup12dup13" fmla="*/ 1522672 w 5287637"/>
              <a:gd name="connsiteY1dup0dup1dup2dup3dup4dup5dup6dup7dup8dup9dup10dup11dup12dup13" fmla="*/ 100151 h 5562274"/>
              <a:gd name="connsiteX2dup0dup1dup2dup3dup4dup5dup6dup7dup8dup9dup10dup11dup12dup13" fmla="*/ 5230965 w 5287637"/>
              <a:gd name="connsiteY2dup0dup1dup2dup3dup4dup5dup6dup7dup8dup9dup10dup11dup12dup13" fmla="*/ 100150 h 5562274"/>
              <a:gd name="connsiteX3dup0dup1dup2dup3dup4dup5dup6dup7dup8dup9dup10dup11dup12dup13" fmla="*/ 5256610 w 5287637"/>
              <a:gd name="connsiteY3dup0dup1dup2dup3dup4dup5dup6dup7dup8dup9dup10dup11dup12dup13" fmla="*/ 805527 h 5562274"/>
              <a:gd name="connsiteX4dup0dup1dup2dup3dup4dup5dup6dup7dup8dup9dup10dup11dup12dup13" fmla="*/ 5086676 w 5287637"/>
              <a:gd name="connsiteY4dup0dup1dup2dup3dup4dup5dup6dup7dup8dup9dup10dup11dup12dup13" fmla="*/ 4557492 h 5562274"/>
              <a:gd name="connsiteX5dup0dup1dup2dup3dup4dup5dup6dup7dup8dup9dup10dup11dup12dup13" fmla="*/ 5287609 w 5287637"/>
              <a:gd name="connsiteY5dup0dup1dup2dup3dup4dup5dup6dup7dup8dup9dup10dup11dup12dup13" fmla="*/ 5562274 h 5562274"/>
              <a:gd name="connsiteX6dup0dup1dup2dup3dup4dup5dup6dup7dup8dup9dup10dup11dup12dup13" fmla="*/ 1045242 w 5287637"/>
              <a:gd name="connsiteY6dup0dup1dup2dup3dup4dup5dup6dup7dup8dup9dup10dup11dup12dup13" fmla="*/ 5562274 h 5562274"/>
              <a:gd name="connsiteX7dup0dup1dup2dup3dup4dup5dup6dup7dup8dup9dup10dup11dup12dup13" fmla="*/ 8092 w 5287637"/>
              <a:gd name="connsiteY7dup0dup1dup2dup3dup4dup5dup6dup7dup8dup9dup10dup11dup12dup13" fmla="*/ 4719333 h 5562274"/>
              <a:gd name="connsiteX8dup0dup1dup2dup3dup4dup5dup6dup7dup8dup9dup10dup11dup12dup13" fmla="*/ 0 w 5287637"/>
              <a:gd name="connsiteY8dup0dup1dup2dup3dup4dup5dup6dup7dup8dup9dup10dup11dup12dup13" fmla="*/ 336189 h 5562274"/>
              <a:gd name="connsiteX0dup0dup1dup2dup3dup4dup5dup6dup7dup8dup9dup10dup11dup12dup13dup14" fmla="*/ 0 w 5287812"/>
              <a:gd name="connsiteY0dup0dup1dup2dup3dup4dup5dup6dup7dup8dup9dup10dup11dup12dup13dup14" fmla="*/ 336189 h 5562274"/>
              <a:gd name="connsiteX1dup0dup1dup2dup3dup4dup5dup6dup7dup8dup9dup10dup11dup12dup13dup14" fmla="*/ 1522672 w 5287812"/>
              <a:gd name="connsiteY1dup0dup1dup2dup3dup4dup5dup6dup7dup8dup9dup10dup11dup12dup13dup14" fmla="*/ 100151 h 5562274"/>
              <a:gd name="connsiteX2dup0dup1dup2dup3dup4dup5dup6dup7dup8dup9dup10dup11dup12dup13dup14" fmla="*/ 5230965 w 5287812"/>
              <a:gd name="connsiteY2dup0dup1dup2dup3dup4dup5dup6dup7dup8dup9dup10dup11dup12dup13dup14" fmla="*/ 100150 h 5562274"/>
              <a:gd name="connsiteX3dup0dup1dup2dup3dup4dup5dup6dup7dup8dup9dup10dup11dup12dup13dup14" fmla="*/ 5256610 w 5287812"/>
              <a:gd name="connsiteY3dup0dup1dup2dup3dup4dup5dup6dup7dup8dup9dup10dup11dup12dup13dup14" fmla="*/ 805527 h 5562274"/>
              <a:gd name="connsiteX4dup0dup1dup2dup3dup4dup5dup6dup7dup8dup9dup10dup11dup12dup13dup14" fmla="*/ 5256609 w 5287812"/>
              <a:gd name="connsiteY4dup0dup1dup2dup3dup4dup5dup6dup7dup8dup9dup10dup11dup12dup13dup14" fmla="*/ 4557492 h 5562274"/>
              <a:gd name="connsiteX5dup0dup1dup2dup3dup4dup5dup6dup7dup8dup9dup10dup11dup12dup13dup14" fmla="*/ 5287609 w 5287812"/>
              <a:gd name="connsiteY5dup0dup1dup2dup3dup4dup5dup6dup7dup8dup9dup10dup11dup12dup13dup14" fmla="*/ 5562274 h 5562274"/>
              <a:gd name="connsiteX6dup0dup1dup2dup3dup4dup5dup6dup7dup8dup9dup10dup11dup12dup13dup14" fmla="*/ 1045242 w 5287812"/>
              <a:gd name="connsiteY6dup0dup1dup2dup3dup4dup5dup6dup7dup8dup9dup10dup11dup12dup13dup14" fmla="*/ 5562274 h 5562274"/>
              <a:gd name="connsiteX7dup0dup1dup2dup3dup4dup5dup6dup7dup8dup9dup10dup11dup12dup13dup14" fmla="*/ 8092 w 5287812"/>
              <a:gd name="connsiteY7dup0dup1dup2dup3dup4dup5dup6dup7dup8dup9dup10dup11dup12dup13dup14" fmla="*/ 4719333 h 5562274"/>
              <a:gd name="connsiteX8dup0dup1dup2dup3dup4dup5dup6dup7dup8dup9dup10dup11dup12dup13dup14" fmla="*/ 0 w 5287812"/>
              <a:gd name="connsiteY8dup0dup1dup2dup3dup4dup5dup6dup7dup8dup9dup10dup11dup12dup13dup14" fmla="*/ 336189 h 5562274"/>
              <a:gd name="connsiteX0dup0dup1dup2dup3dup4dup5dup6dup7dup8dup9dup10dup11dup12dup13dup14dup15" fmla="*/ 0 w 5287812"/>
              <a:gd name="connsiteY0dup0dup1dup2dup3dup4dup5dup6dup7dup8dup9dup10dup11dup12dup13dup14dup15" fmla="*/ 236039 h 5462124"/>
              <a:gd name="connsiteX1dup0dup1dup2dup3dup4dup5dup6dup7dup8dup9dup10dup11dup12dup13dup14dup15" fmla="*/ 1522672 w 5287812"/>
              <a:gd name="connsiteY1dup0dup1dup2dup3dup4dup5dup6dup7dup8dup9dup10dup11dup12dup13dup14dup15" fmla="*/ 1 h 5462124"/>
              <a:gd name="connsiteX2dup0dup1dup2dup3dup4dup5dup6dup7dup8dup9dup10dup11dup12dup13dup14dup15" fmla="*/ 5230965 w 5287812"/>
              <a:gd name="connsiteY2dup0dup1dup2dup3dup4dup5dup6dup7dup8dup9dup10dup11dup12dup13dup14dup15" fmla="*/ 0 h 5462124"/>
              <a:gd name="connsiteX3dup0dup1dup2dup3dup4dup5dup6dup7dup8dup9dup10dup11dup12dup13dup14dup15" fmla="*/ 5256610 w 5287812"/>
              <a:gd name="connsiteY3dup0dup1dup2dup3dup4dup5dup6dup7dup8dup9dup10dup11dup12dup13dup14dup15" fmla="*/ 705377 h 5462124"/>
              <a:gd name="connsiteX4dup0dup1dup2dup3dup4dup5dup6dup7dup8dup9dup10dup11dup12dup13dup14dup15" fmla="*/ 5256609 w 5287812"/>
              <a:gd name="connsiteY4dup0dup1dup2dup3dup4dup5dup6dup7dup8dup9dup10dup11dup12dup13dup14dup15" fmla="*/ 4457342 h 5462124"/>
              <a:gd name="connsiteX5dup0dup1dup2dup3dup4dup5dup6dup7dup8dup9dup10dup11dup12dup13dup14dup15" fmla="*/ 5287609 w 5287812"/>
              <a:gd name="connsiteY5dup0dup1dup2dup3dup4dup5dup6dup7dup8dup9dup10dup11dup12dup13dup14dup15" fmla="*/ 5462124 h 5462124"/>
              <a:gd name="connsiteX6dup0dup1dup2dup3dup4dup5dup6dup7dup8dup9dup10dup11dup12dup13dup14dup15" fmla="*/ 1045242 w 5287812"/>
              <a:gd name="connsiteY6dup0dup1dup2dup3dup4dup5dup6dup7dup8dup9dup10dup11dup12dup13dup14dup15" fmla="*/ 5462124 h 5462124"/>
              <a:gd name="connsiteX7dup0dup1dup2dup3dup4dup5dup6dup7dup8dup9dup10dup11dup12dup13dup14dup15" fmla="*/ 8092 w 5287812"/>
              <a:gd name="connsiteY7dup0dup1dup2dup3dup4dup5dup6dup7dup8dup9dup10dup11dup12dup13dup14dup15" fmla="*/ 4619183 h 5462124"/>
              <a:gd name="connsiteX8dup0dup1dup2dup3dup4dup5dup6dup7dup8dup9dup10dup11dup12dup13dup14dup15" fmla="*/ 0 w 5287812"/>
              <a:gd name="connsiteY8dup0dup1dup2dup3dup4dup5dup6dup7dup8dup9dup10dup11dup12dup13dup14dup15" fmla="*/ 236039 h 5462124"/>
              <a:gd name="connsiteX0dup0dup1dup2dup3dup4dup5dup6dup7dup8dup9dup10dup11dup12dup13dup14dup15dup16" fmla="*/ 0 w 5279720"/>
              <a:gd name="connsiteY0dup0dup1dup2dup3dup4dup5dup6dup7dup8dup9dup10dup11dup12dup13dup14dup15dup16" fmla="*/ 6961 h 5475807"/>
              <a:gd name="connsiteX1dup0dup1dup2dup3dup4dup5dup6dup7dup8dup9dup10dup11dup12dup13dup14dup15dup16" fmla="*/ 1514580 w 5279720"/>
              <a:gd name="connsiteY1dup0dup1dup2dup3dup4dup5dup6dup7dup8dup9dup10dup11dup12dup13dup14dup15dup16" fmla="*/ 13684 h 5475807"/>
              <a:gd name="connsiteX2dup0dup1dup2dup3dup4dup5dup6dup7dup8dup9dup10dup11dup12dup13dup14dup15dup16" fmla="*/ 5222873 w 5279720"/>
              <a:gd name="connsiteY2dup0dup1dup2dup3dup4dup5dup6dup7dup8dup9dup10dup11dup12dup13dup14dup15dup16" fmla="*/ 13683 h 5475807"/>
              <a:gd name="connsiteX3dup0dup1dup2dup3dup4dup5dup6dup7dup8dup9dup10dup11dup12dup13dup14dup15dup16" fmla="*/ 5248518 w 5279720"/>
              <a:gd name="connsiteY3dup0dup1dup2dup3dup4dup5dup6dup7dup8dup9dup10dup11dup12dup13dup14dup15dup16" fmla="*/ 719060 h 5475807"/>
              <a:gd name="connsiteX4dup0dup1dup2dup3dup4dup5dup6dup7dup8dup9dup10dup11dup12dup13dup14dup15dup16" fmla="*/ 5248517 w 5279720"/>
              <a:gd name="connsiteY4dup0dup1dup2dup3dup4dup5dup6dup7dup8dup9dup10dup11dup12dup13dup14dup15dup16" fmla="*/ 4471025 h 5475807"/>
              <a:gd name="connsiteX5dup0dup1dup2dup3dup4dup5dup6dup7dup8dup9dup10dup11dup12dup13dup14dup15dup16" fmla="*/ 5279517 w 5279720"/>
              <a:gd name="connsiteY5dup0dup1dup2dup3dup4dup5dup6dup7dup8dup9dup10dup11dup12dup13dup14dup15dup16" fmla="*/ 5475807 h 5475807"/>
              <a:gd name="connsiteX6dup0dup1dup2dup3dup4dup5dup6dup7dup8dup9dup10dup11dup12dup13dup14dup15dup16" fmla="*/ 1037150 w 5279720"/>
              <a:gd name="connsiteY6dup0dup1dup2dup3dup4dup5dup6dup7dup8dup9dup10dup11dup12dup13dup14dup15dup16" fmla="*/ 5475807 h 5475807"/>
              <a:gd name="connsiteX7dup0dup1dup2dup3dup4dup5dup6dup7dup8dup9dup10dup11dup12dup13dup14dup15dup16" fmla="*/ 0 w 5279720"/>
              <a:gd name="connsiteY7dup0dup1dup2dup3dup4dup5dup6dup7dup8dup9dup10dup11dup12dup13dup14dup15dup16" fmla="*/ 4632866 h 5475807"/>
              <a:gd name="connsiteX8dup0dup1dup2dup3dup4dup5dup6dup7dup8dup9dup10dup11dup12dup13dup14dup15dup16" fmla="*/ 0 w 5279720"/>
              <a:gd name="connsiteY8dup0dup1dup2dup3dup4dup5dup6dup7dup8dup9dup10dup11dup12dup13dup14dup15dup16" fmla="*/ 6961 h 5475807"/>
              <a:gd name="connsiteX0dup0dup1dup2dup3dup4dup5dup6dup7dup8dup9dup10dup11dup12dup13dup14dup15dup16dup17" fmla="*/ 0 w 5506116"/>
              <a:gd name="connsiteY0dup0dup1dup2dup3dup4dup5dup6dup7dup8dup9dup10dup11dup12dup13dup14dup15dup16dup17" fmla="*/ 6961 h 5475807"/>
              <a:gd name="connsiteX1dup0dup1dup2dup3dup4dup5dup6dup7dup8dup9dup10dup11dup12dup13dup14dup15dup16dup17" fmla="*/ 1514580 w 5506116"/>
              <a:gd name="connsiteY1dup0dup1dup2dup3dup4dup5dup6dup7dup8dup9dup10dup11dup12dup13dup14dup15dup16dup17" fmla="*/ 13684 h 5475807"/>
              <a:gd name="connsiteX2dup0dup1dup2dup3dup4dup5dup6dup7dup8dup9dup10dup11dup12dup13dup14dup15dup16dup17" fmla="*/ 5222873 w 5506116"/>
              <a:gd name="connsiteY2dup0dup1dup2dup3dup4dup5dup6dup7dup8dup9dup10dup11dup12dup13dup14dup15dup16dup17" fmla="*/ 13683 h 5475807"/>
              <a:gd name="connsiteX3dup0dup1dup2dup3dup4dup5dup6dup7dup8dup9dup10dup11dup12dup13dup14dup15dup16dup17" fmla="*/ 5248518 w 5506116"/>
              <a:gd name="connsiteY3dup0dup1dup2dup3dup4dup5dup6dup7dup8dup9dup10dup11dup12dup13dup14dup15dup16dup17" fmla="*/ 719060 h 5475807"/>
              <a:gd name="connsiteX4dup0dup1dup2dup3dup4dup5dup6dup7dup8dup9dup10dup11dup12dup13dup14dup15dup16dup17" fmla="*/ 5248517 w 5506116"/>
              <a:gd name="connsiteY4dup0dup1dup2dup3dup4dup5dup6dup7dup8dup9dup10dup11dup12dup13dup14dup15dup16dup17" fmla="*/ 4471025 h 5475807"/>
              <a:gd name="connsiteX5dup0dup1dup2dup3dup4dup5dup6dup7dup8dup9dup10dup11dup12dup13dup14dup15dup16dup17" fmla="*/ 5506094 w 5506116"/>
              <a:gd name="connsiteY5dup0dup1dup2dup3dup4dup5dup6dup7dup8dup9dup10dup11dup12dup13dup14dup15dup16dup17" fmla="*/ 5467715 h 5475807"/>
              <a:gd name="connsiteX6dup0dup1dup2dup3dup4dup5dup6dup7dup8dup9dup10dup11dup12dup13dup14dup15dup16dup17" fmla="*/ 1037150 w 5506116"/>
              <a:gd name="connsiteY6dup0dup1dup2dup3dup4dup5dup6dup7dup8dup9dup10dup11dup12dup13dup14dup15dup16dup17" fmla="*/ 5475807 h 5475807"/>
              <a:gd name="connsiteX7dup0dup1dup2dup3dup4dup5dup6dup7dup8dup9dup10dup11dup12dup13dup14dup15dup16dup17" fmla="*/ 0 w 5506116"/>
              <a:gd name="connsiteY7dup0dup1dup2dup3dup4dup5dup6dup7dup8dup9dup10dup11dup12dup13dup14dup15dup16dup17" fmla="*/ 4632866 h 5475807"/>
              <a:gd name="connsiteX8dup0dup1dup2dup3dup4dup5dup6dup7dup8dup9dup10dup11dup12dup13dup14dup15dup16dup17" fmla="*/ 0 w 5506116"/>
              <a:gd name="connsiteY8dup0dup1dup2dup3dup4dup5dup6dup7dup8dup9dup10dup11dup12dup13dup14dup15dup16dup17" fmla="*/ 6961 h 5475807"/>
              <a:gd name="connsiteX0dup0dup1dup2dup3dup4dup5dup6dup7dup8dup9dup10dup11dup12dup13dup14dup15dup16dup17dup18" fmla="*/ 0 w 5279720"/>
              <a:gd name="connsiteY0dup0dup1dup2dup3dup4dup5dup6dup7dup8dup9dup10dup11dup12dup13dup14dup15dup16dup17dup18" fmla="*/ 6961 h 5475807"/>
              <a:gd name="connsiteX1dup0dup1dup2dup3dup4dup5dup6dup7dup8dup9dup10dup11dup12dup13dup14dup15dup16dup17dup18" fmla="*/ 1514580 w 5279720"/>
              <a:gd name="connsiteY1dup0dup1dup2dup3dup4dup5dup6dup7dup8dup9dup10dup11dup12dup13dup14dup15dup16dup17dup18" fmla="*/ 13684 h 5475807"/>
              <a:gd name="connsiteX2dup0dup1dup2dup3dup4dup5dup6dup7dup8dup9dup10dup11dup12dup13dup14dup15dup16dup17dup18" fmla="*/ 5222873 w 5279720"/>
              <a:gd name="connsiteY2dup0dup1dup2dup3dup4dup5dup6dup7dup8dup9dup10dup11dup12dup13dup14dup15dup16dup17dup18" fmla="*/ 13683 h 5475807"/>
              <a:gd name="connsiteX3dup0dup1dup2dup3dup4dup5dup6dup7dup8dup9dup10dup11dup12dup13dup14dup15dup16dup17dup18" fmla="*/ 5248518 w 5279720"/>
              <a:gd name="connsiteY3dup0dup1dup2dup3dup4dup5dup6dup7dup8dup9dup10dup11dup12dup13dup14dup15dup16dup17dup18" fmla="*/ 719060 h 5475807"/>
              <a:gd name="connsiteX4dup0dup1dup2dup3dup4dup5dup6dup7dup8dup9dup10dup11dup12dup13dup14dup15dup16dup17dup18" fmla="*/ 5248517 w 5279720"/>
              <a:gd name="connsiteY4dup0dup1dup2dup3dup4dup5dup6dup7dup8dup9dup10dup11dup12dup13dup14dup15dup16dup17dup18" fmla="*/ 4471025 h 5475807"/>
              <a:gd name="connsiteX5dup0dup1dup2dup3dup4dup5dup6dup7dup8dup9dup10dup11dup12dup13dup14dup15dup16dup17dup18" fmla="*/ 5279517 w 5279720"/>
              <a:gd name="connsiteY5dup0dup1dup2dup3dup4dup5dup6dup7dup8dup9dup10dup11dup12dup13dup14dup15dup16dup17dup18" fmla="*/ 5475807 h 5475807"/>
              <a:gd name="connsiteX6dup0dup1dup2dup3dup4dup5dup6dup7dup8dup9dup10dup11dup12dup13dup14dup15dup16dup17dup18" fmla="*/ 1037150 w 5279720"/>
              <a:gd name="connsiteY6dup0dup1dup2dup3dup4dup5dup6dup7dup8dup9dup10dup11dup12dup13dup14dup15dup16dup17dup18" fmla="*/ 5475807 h 5475807"/>
              <a:gd name="connsiteX7dup0dup1dup2dup3dup4dup5dup6dup7dup8dup9dup10dup11dup12dup13dup14dup15dup16dup17dup18" fmla="*/ 0 w 5279720"/>
              <a:gd name="connsiteY7dup0dup1dup2dup3dup4dup5dup6dup7dup8dup9dup10dup11dup12dup13dup14dup15dup16dup17dup18" fmla="*/ 4632866 h 5475807"/>
              <a:gd name="connsiteX8dup0dup1dup2dup3dup4dup5dup6dup7dup8dup9dup10dup11dup12dup13dup14dup15dup16dup17dup18" fmla="*/ 0 w 5279720"/>
              <a:gd name="connsiteY8dup0dup1dup2dup3dup4dup5dup6dup7dup8dup9dup10dup11dup12dup13dup14dup15dup16dup17dup18" fmla="*/ 6961 h 5475807"/>
              <a:gd name="connsiteX0dup0dup1dup2dup3dup4dup5dup6dup7dup8dup9dup10dup11dup12dup13dup14dup15dup16dup17dup18dup19" fmla="*/ 0 w 5255144"/>
              <a:gd name="connsiteY0dup0dup1dup2dup3dup4dup5dup6dup7dup8dup9dup10dup11dup12dup13dup14dup15dup16dup17dup18dup19" fmla="*/ 6961 h 5475807"/>
              <a:gd name="connsiteX1dup0dup1dup2dup3dup4dup5dup6dup7dup8dup9dup10dup11dup12dup13dup14dup15dup16dup17dup18dup19" fmla="*/ 1514580 w 5255144"/>
              <a:gd name="connsiteY1dup0dup1dup2dup3dup4dup5dup6dup7dup8dup9dup10dup11dup12dup13dup14dup15dup16dup17dup18dup19" fmla="*/ 13684 h 5475807"/>
              <a:gd name="connsiteX2dup0dup1dup2dup3dup4dup5dup6dup7dup8dup9dup10dup11dup12dup13dup14dup15dup16dup17dup18dup19" fmla="*/ 5222873 w 5255144"/>
              <a:gd name="connsiteY2dup0dup1dup2dup3dup4dup5dup6dup7dup8dup9dup10dup11dup12dup13dup14dup15dup16dup17dup18dup19" fmla="*/ 13683 h 5475807"/>
              <a:gd name="connsiteX3dup0dup1dup2dup3dup4dup5dup6dup7dup8dup9dup10dup11dup12dup13dup14dup15dup16dup17dup18dup19" fmla="*/ 5248518 w 5255144"/>
              <a:gd name="connsiteY3dup0dup1dup2dup3dup4dup5dup6dup7dup8dup9dup10dup11dup12dup13dup14dup15dup16dup17dup18dup19" fmla="*/ 719060 h 5475807"/>
              <a:gd name="connsiteX4dup0dup1dup2dup3dup4dup5dup6dup7dup8dup9dup10dup11dup12dup13dup14dup15dup16dup17dup18dup19" fmla="*/ 5248517 w 5255144"/>
              <a:gd name="connsiteY4dup0dup1dup2dup3dup4dup5dup6dup7dup8dup9dup10dup11dup12dup13dup14dup15dup16dup17dup18dup19" fmla="*/ 4471025 h 5475807"/>
              <a:gd name="connsiteX5dup0dup1dup2dup3dup4dup5dup6dup7dup8dup9dup10dup11dup12dup13dup14dup15dup16dup17dup18dup19" fmla="*/ 5253324 w 5255144"/>
              <a:gd name="connsiteY5dup0dup1dup2dup3dup4dup5dup6dup7dup8dup9dup10dup11dup12dup13dup14dup15dup16dup17dup18dup19" fmla="*/ 5475807 h 5475807"/>
              <a:gd name="connsiteX6dup0dup1dup2dup3dup4dup5dup6dup7dup8dup9dup10dup11dup12dup13dup14dup15dup16dup17dup18dup19" fmla="*/ 1037150 w 5255144"/>
              <a:gd name="connsiteY6dup0dup1dup2dup3dup4dup5dup6dup7dup8dup9dup10dup11dup12dup13dup14dup15dup16dup17dup18dup19" fmla="*/ 5475807 h 5475807"/>
              <a:gd name="connsiteX7dup0dup1dup2dup3dup4dup5dup6dup7dup8dup9dup10dup11dup12dup13dup14dup15dup16dup17dup18dup19" fmla="*/ 0 w 5255144"/>
              <a:gd name="connsiteY7dup0dup1dup2dup3dup4dup5dup6dup7dup8dup9dup10dup11dup12dup13dup14dup15dup16dup17dup18dup19" fmla="*/ 4632866 h 5475807"/>
              <a:gd name="connsiteX8dup0dup1dup2dup3dup4dup5dup6dup7dup8dup9dup10dup11dup12dup13dup14dup15dup16dup17dup18dup19" fmla="*/ 0 w 5255144"/>
              <a:gd name="connsiteY8dup0dup1dup2dup3dup4dup5dup6dup7dup8dup9dup10dup11dup12dup13dup14dup15dup16dup17dup18dup19" fmla="*/ 6961 h 5475807"/>
              <a:gd name="connsiteX0dup0dup1dup2dup3dup4dup5dup6dup7dup8dup9dup10dup11dup12dup13dup14dup15dup16dup17dup18dup19dup20" fmla="*/ 0 w 5264597"/>
              <a:gd name="connsiteY0dup0dup1dup2dup3dup4dup5dup6dup7dup8dup9dup10dup11dup12dup13dup14dup15dup16dup17dup18dup19dup20" fmla="*/ 6961 h 5475807"/>
              <a:gd name="connsiteX1dup0dup1dup2dup3dup4dup5dup6dup7dup8dup9dup10dup11dup12dup13dup14dup15dup16dup17dup18dup19dup20" fmla="*/ 1514580 w 5264597"/>
              <a:gd name="connsiteY1dup0dup1dup2dup3dup4dup5dup6dup7dup8dup9dup10dup11dup12dup13dup14dup15dup16dup17dup18dup19dup20" fmla="*/ 13684 h 5475807"/>
              <a:gd name="connsiteX2dup0dup1dup2dup3dup4dup5dup6dup7dup8dup9dup10dup11dup12dup13dup14dup15dup16dup17dup18dup19dup20" fmla="*/ 5253829 w 5264597"/>
              <a:gd name="connsiteY2dup0dup1dup2dup3dup4dup5dup6dup7dup8dup9dup10dup11dup12dup13dup14dup15dup16dup17dup18dup19dup20" fmla="*/ 6539 h 5475807"/>
              <a:gd name="connsiteX3dup0dup1dup2dup3dup4dup5dup6dup7dup8dup9dup10dup11dup12dup13dup14dup15dup16dup17dup18dup19dup20" fmla="*/ 5248518 w 5264597"/>
              <a:gd name="connsiteY3dup0dup1dup2dup3dup4dup5dup6dup7dup8dup9dup10dup11dup12dup13dup14dup15dup16dup17dup18dup19dup20" fmla="*/ 719060 h 5475807"/>
              <a:gd name="connsiteX4dup0dup1dup2dup3dup4dup5dup6dup7dup8dup9dup10dup11dup12dup13dup14dup15dup16dup17dup18dup19dup20" fmla="*/ 5248517 w 5264597"/>
              <a:gd name="connsiteY4dup0dup1dup2dup3dup4dup5dup6dup7dup8dup9dup10dup11dup12dup13dup14dup15dup16dup17dup18dup19dup20" fmla="*/ 4471025 h 5475807"/>
              <a:gd name="connsiteX5dup0dup1dup2dup3dup4dup5dup6dup7dup8dup9dup10dup11dup12dup13dup14dup15dup16dup17dup18dup19dup20" fmla="*/ 5253324 w 5264597"/>
              <a:gd name="connsiteY5dup0dup1dup2dup3dup4dup5dup6dup7dup8dup9dup10dup11dup12dup13dup14dup15dup16dup17dup18dup19dup20" fmla="*/ 5475807 h 5475807"/>
              <a:gd name="connsiteX6dup0dup1dup2dup3dup4dup5dup6dup7dup8dup9dup10dup11dup12dup13dup14dup15dup16dup17dup18dup19dup20" fmla="*/ 1037150 w 5264597"/>
              <a:gd name="connsiteY6dup0dup1dup2dup3dup4dup5dup6dup7dup8dup9dup10dup11dup12dup13dup14dup15dup16dup17dup18dup19dup20" fmla="*/ 5475807 h 5475807"/>
              <a:gd name="connsiteX7dup0dup1dup2dup3dup4dup5dup6dup7dup8dup9dup10dup11dup12dup13dup14dup15dup16dup17dup18dup19dup20" fmla="*/ 0 w 5264597"/>
              <a:gd name="connsiteY7dup0dup1dup2dup3dup4dup5dup6dup7dup8dup9dup10dup11dup12dup13dup14dup15dup16dup17dup18dup19dup20" fmla="*/ 4632866 h 5475807"/>
              <a:gd name="connsiteX8dup0dup1dup2dup3dup4dup5dup6dup7dup8dup9dup10dup11dup12dup13dup14dup15dup16dup17dup18dup19dup20" fmla="*/ 0 w 5264597"/>
              <a:gd name="connsiteY8dup0dup1dup2dup3dup4dup5dup6dup7dup8dup9dup10dup11dup12dup13dup14dup15dup16dup17dup18dup19dup20" fmla="*/ 6961 h 5475807"/>
              <a:gd name="connsiteX0dup0dup1dup2dup3dup4dup5dup6dup7dup8dup9dup10dup11dup12dup13dup14dup15dup16dup17dup18dup19dup20dup21" fmla="*/ 0 w 5255144"/>
              <a:gd name="connsiteY0dup0dup1dup2dup3dup4dup5dup6dup7dup8dup9dup10dup11dup12dup13dup14dup15dup16dup17dup18dup19dup20dup21" fmla="*/ 6961 h 5475807"/>
              <a:gd name="connsiteX1dup0dup1dup2dup3dup4dup5dup6dup7dup8dup9dup10dup11dup12dup13dup14dup15dup16dup17dup18dup19dup20dup21" fmla="*/ 1514580 w 5255144"/>
              <a:gd name="connsiteY1dup0dup1dup2dup3dup4dup5dup6dup7dup8dup9dup10dup11dup12dup13dup14dup15dup16dup17dup18dup19dup20dup21" fmla="*/ 13684 h 5475807"/>
              <a:gd name="connsiteX2dup0dup1dup2dup3dup4dup5dup6dup7dup8dup9dup10dup11dup12dup13dup14dup15dup16dup17dup18dup19dup20dup21" fmla="*/ 5253829 w 5255144"/>
              <a:gd name="connsiteY2dup0dup1dup2dup3dup4dup5dup6dup7dup8dup9dup10dup11dup12dup13dup14dup15dup16dup17dup18dup19dup20dup21" fmla="*/ 6539 h 5475807"/>
              <a:gd name="connsiteX3dup0dup1dup2dup3dup4dup5dup6dup7dup8dup9dup10dup11dup12dup13dup14dup15dup16dup17dup18dup19dup20dup21" fmla="*/ 5248518 w 5255144"/>
              <a:gd name="connsiteY3dup0dup1dup2dup3dup4dup5dup6dup7dup8dup9dup10dup11dup12dup13dup14dup15dup16dup17dup18dup19dup20dup21" fmla="*/ 719060 h 5475807"/>
              <a:gd name="connsiteX4dup0dup1dup2dup3dup4dup5dup6dup7dup8dup9dup10dup11dup12dup13dup14dup15dup16dup17dup18dup19dup20dup21" fmla="*/ 5248517 w 5255144"/>
              <a:gd name="connsiteY4dup0dup1dup2dup3dup4dup5dup6dup7dup8dup9dup10dup11dup12dup13dup14dup15dup16dup17dup18dup19dup20dup21" fmla="*/ 4471025 h 5475807"/>
              <a:gd name="connsiteX5dup0dup1dup2dup3dup4dup5dup6dup7dup8dup9dup10dup11dup12dup13dup14dup15dup16dup17dup18dup19dup20dup21" fmla="*/ 5253324 w 5255144"/>
              <a:gd name="connsiteY5dup0dup1dup2dup3dup4dup5dup6dup7dup8dup9dup10dup11dup12dup13dup14dup15dup16dup17dup18dup19dup20dup21" fmla="*/ 5475807 h 5475807"/>
              <a:gd name="connsiteX6dup0dup1dup2dup3dup4dup5dup6dup7dup8dup9dup10dup11dup12dup13dup14dup15dup16dup17dup18dup19dup20dup21" fmla="*/ 1037150 w 5255144"/>
              <a:gd name="connsiteY6dup0dup1dup2dup3dup4dup5dup6dup7dup8dup9dup10dup11dup12dup13dup14dup15dup16dup17dup18dup19dup20dup21" fmla="*/ 5475807 h 5475807"/>
              <a:gd name="connsiteX7dup0dup1dup2dup3dup4dup5dup6dup7dup8dup9dup10dup11dup12dup13dup14dup15dup16dup17dup18dup19dup20dup21" fmla="*/ 0 w 5255144"/>
              <a:gd name="connsiteY7dup0dup1dup2dup3dup4dup5dup6dup7dup8dup9dup10dup11dup12dup13dup14dup15dup16dup17dup18dup19dup20dup21" fmla="*/ 4632866 h 5475807"/>
              <a:gd name="connsiteX8dup0dup1dup2dup3dup4dup5dup6dup7dup8dup9dup10dup11dup12dup13dup14dup15dup16dup17dup18dup19dup20dup21" fmla="*/ 0 w 5255144"/>
              <a:gd name="connsiteY8dup0dup1dup2dup3dup4dup5dup6dup7dup8dup9dup10dup11dup12dup13dup14dup15dup16dup17dup18dup19dup20dup21" fmla="*/ 6961 h 5475807"/>
              <a:gd name="connsiteX0dup0dup1dup2dup3dup4dup5dup6dup7dup8dup9dup10dup11dup12dup13dup14dup15dup16dup17dup18dup19dup20dup21dup22" fmla="*/ 0 w 5255144"/>
              <a:gd name="connsiteY0dup0dup1dup2dup3dup4dup5dup6dup7dup8dup9dup10dup11dup12dup13dup14dup15dup16dup17dup18dup19dup20dup21dup22" fmla="*/ 6961 h 5475807"/>
              <a:gd name="connsiteX1dup0dup1dup2dup3dup4dup5dup6dup7dup8dup9dup10dup11dup12dup13dup14dup15dup16dup17dup18dup19dup20dup21dup22" fmla="*/ 1514580 w 5255144"/>
              <a:gd name="connsiteY1dup0dup1dup2dup3dup4dup5dup6dup7dup8dup9dup10dup11dup12dup13dup14dup15dup16dup17dup18dup19dup20dup21dup22" fmla="*/ 13684 h 5475807"/>
              <a:gd name="connsiteX2dup0dup1dup2dup3dup4dup5dup6dup7dup8dup9dup10dup11dup12dup13dup14dup15dup16dup17dup18dup19dup20dup21dup22" fmla="*/ 5253829 w 5255144"/>
              <a:gd name="connsiteY2dup0dup1dup2dup3dup4dup5dup6dup7dup8dup9dup10dup11dup12dup13dup14dup15dup16dup17dup18dup19dup20dup21dup22" fmla="*/ 6539 h 5475807"/>
              <a:gd name="connsiteX3dup0dup1dup2dup3dup4dup5dup6dup7dup8dup9dup10dup11dup12dup13dup14dup15dup16dup17dup18dup19dup20dup21dup22" fmla="*/ 5248518 w 5255144"/>
              <a:gd name="connsiteY3dup0dup1dup2dup3dup4dup5dup6dup7dup8dup9dup10dup11dup12dup13dup14dup15dup16dup17dup18dup19dup20dup21dup22" fmla="*/ 719060 h 5475807"/>
              <a:gd name="connsiteX4dup0dup1dup2dup3dup4dup5dup6dup7dup8dup9dup10dup11dup12dup13dup14dup15dup16dup17dup18dup19dup20dup21dup22" fmla="*/ 5248517 w 5255144"/>
              <a:gd name="connsiteY4dup0dup1dup2dup3dup4dup5dup6dup7dup8dup9dup10dup11dup12dup13dup14dup15dup16dup17dup18dup19dup20dup21dup22" fmla="*/ 4471025 h 5475807"/>
              <a:gd name="connsiteX5dup0dup1dup2dup3dup4dup5dup6dup7dup8dup9dup10dup11dup12dup13dup14dup15dup16dup17dup18dup19dup20dup21dup22" fmla="*/ 5253324 w 5255144"/>
              <a:gd name="connsiteY5dup0dup1dup2dup3dup4dup5dup6dup7dup8dup9dup10dup11dup12dup13dup14dup15dup16dup17dup18dup19dup20dup21dup22" fmla="*/ 5475807 h 5475807"/>
              <a:gd name="connsiteX6dup0dup1dup2dup3dup4dup5dup6dup7dup8dup9dup10dup11dup12dup13dup14dup15dup16dup17dup18dup19dup20dup21dup22" fmla="*/ 1037150 w 5255144"/>
              <a:gd name="connsiteY6dup0dup1dup2dup3dup4dup5dup6dup7dup8dup9dup10dup11dup12dup13dup14dup15dup16dup17dup18dup19dup20dup21dup22" fmla="*/ 5475807 h 5475807"/>
              <a:gd name="connsiteX7dup0dup1dup2dup3dup4dup5dup6dup7dup8dup9dup10dup11dup12dup13dup14dup15dup16dup17dup18dup19dup20dup21dup22" fmla="*/ 0 w 5255144"/>
              <a:gd name="connsiteY7dup0dup1dup2dup3dup4dup5dup6dup7dup8dup9dup10dup11dup12dup13dup14dup15dup16dup17dup18dup19dup20dup21dup22" fmla="*/ 4632866 h 5475807"/>
              <a:gd name="connsiteX8dup0dup1dup2dup3dup4dup5dup6dup7dup8dup9dup10dup11dup12dup13dup14dup15dup16dup17dup18dup19dup20dup21dup22" fmla="*/ 0 w 5255144"/>
              <a:gd name="connsiteY8dup0dup1dup2dup3dup4dup5dup6dup7dup8dup9dup10dup11dup12dup13dup14dup15dup16dup17dup18dup19dup20dup21dup22" fmla="*/ 6961 h 5475807"/>
              <a:gd name="connsiteX0dup0dup1dup2dup3dup4dup5dup6dup7dup8dup9dup10dup11dup12dup13dup14dup15dup16dup17dup18dup19dup20dup21dup22dup23" fmla="*/ 0 w 5255144"/>
              <a:gd name="connsiteY0dup0dup1dup2dup3dup4dup5dup6dup7dup8dup9dup10dup11dup12dup13dup14dup15dup16dup17dup18dup19dup20dup21dup22dup23" fmla="*/ 10000 h 5478846"/>
              <a:gd name="connsiteX1dup0dup1dup2dup3dup4dup5dup6dup7dup8dup9dup10dup11dup12dup13dup14dup15dup16dup17dup18dup19dup20dup21dup22dup23" fmla="*/ 1524105 w 5255144"/>
              <a:gd name="connsiteY1dup0dup1dup2dup3dup4dup5dup6dup7dup8dup9dup10dup11dup12dup13dup14dup15dup16dup17dup18dup19dup20dup21dup22dup23" fmla="*/ 4816 h 5478846"/>
              <a:gd name="connsiteX2dup0dup1dup2dup3dup4dup5dup6dup7dup8dup9dup10dup11dup12dup13dup14dup15dup16dup17dup18dup19dup20dup21dup22dup23" fmla="*/ 5253829 w 5255144"/>
              <a:gd name="connsiteY2dup0dup1dup2dup3dup4dup5dup6dup7dup8dup9dup10dup11dup12dup13dup14dup15dup16dup17dup18dup19dup20dup21dup22dup23" fmla="*/ 9578 h 5478846"/>
              <a:gd name="connsiteX3dup0dup1dup2dup3dup4dup5dup6dup7dup8dup9dup10dup11dup12dup13dup14dup15dup16dup17dup18dup19dup20dup21dup22dup23" fmla="*/ 5248518 w 5255144"/>
              <a:gd name="connsiteY3dup0dup1dup2dup3dup4dup5dup6dup7dup8dup9dup10dup11dup12dup13dup14dup15dup16dup17dup18dup19dup20dup21dup22dup23" fmla="*/ 722099 h 5478846"/>
              <a:gd name="connsiteX4dup0dup1dup2dup3dup4dup5dup6dup7dup8dup9dup10dup11dup12dup13dup14dup15dup16dup17dup18dup19dup20dup21dup22dup23" fmla="*/ 5248517 w 5255144"/>
              <a:gd name="connsiteY4dup0dup1dup2dup3dup4dup5dup6dup7dup8dup9dup10dup11dup12dup13dup14dup15dup16dup17dup18dup19dup20dup21dup22dup23" fmla="*/ 4474064 h 5478846"/>
              <a:gd name="connsiteX5dup0dup1dup2dup3dup4dup5dup6dup7dup8dup9dup10dup11dup12dup13dup14dup15dup16dup17dup18dup19dup20dup21dup22dup23" fmla="*/ 5253324 w 5255144"/>
              <a:gd name="connsiteY5dup0dup1dup2dup3dup4dup5dup6dup7dup8dup9dup10dup11dup12dup13dup14dup15dup16dup17dup18dup19dup20dup21dup22dup23" fmla="*/ 5478846 h 5478846"/>
              <a:gd name="connsiteX6dup0dup1dup2dup3dup4dup5dup6dup7dup8dup9dup10dup11dup12dup13dup14dup15dup16dup17dup18dup19dup20dup21dup22dup23" fmla="*/ 1037150 w 5255144"/>
              <a:gd name="connsiteY6dup0dup1dup2dup3dup4dup5dup6dup7dup8dup9dup10dup11dup12dup13dup14dup15dup16dup17dup18dup19dup20dup21dup22dup23" fmla="*/ 5478846 h 5478846"/>
              <a:gd name="connsiteX7dup0dup1dup2dup3dup4dup5dup6dup7dup8dup9dup10dup11dup12dup13dup14dup15dup16dup17dup18dup19dup20dup21dup22dup23" fmla="*/ 0 w 5255144"/>
              <a:gd name="connsiteY7dup0dup1dup2dup3dup4dup5dup6dup7dup8dup9dup10dup11dup12dup13dup14dup15dup16dup17dup18dup19dup20dup21dup22dup23" fmla="*/ 4635905 h 5478846"/>
              <a:gd name="connsiteX8dup0dup1dup2dup3dup4dup5dup6dup7dup8dup9dup10dup11dup12dup13dup14dup15dup16dup17dup18dup19dup20dup21dup22dup23" fmla="*/ 0 w 5255144"/>
              <a:gd name="connsiteY8dup0dup1dup2dup3dup4dup5dup6dup7dup8dup9dup10dup11dup12dup13dup14dup15dup16dup17dup18dup19dup20dup21dup22dup23" fmla="*/ 10000 h 5478846"/>
              <a:gd name="connsiteX0dup0dup1dup2dup3dup4dup5dup6dup7dup8dup9dup10dup11dup12dup13dup14dup15dup16dup17dup18dup19dup20dup21dup22dup23dup24" fmla="*/ 1 w 5255145"/>
              <a:gd name="connsiteY0dup0dup1dup2dup3dup4dup5dup6dup7dup8dup9dup10dup11dup12dup13dup14dup15dup16dup17dup18dup19dup20dup21dup22dup23dup24" fmla="*/ 5184 h 5474030"/>
              <a:gd name="connsiteX1dup0dup1dup2dup3dup4dup5dup6dup7dup8dup9dup10dup11dup12dup13dup14dup15dup16dup17dup18dup19dup20dup21dup22dup23dup24" fmla="*/ 1524106 w 5255145"/>
              <a:gd name="connsiteY1dup0dup1dup2dup3dup4dup5dup6dup7dup8dup9dup10dup11dup12dup13dup14dup15dup16dup17dup18dup19dup20dup21dup22dup23dup24" fmla="*/ 0 h 5474030"/>
              <a:gd name="connsiteX2dup0dup1dup2dup3dup4dup5dup6dup7dup8dup9dup10dup11dup12dup13dup14dup15dup16dup17dup18dup19dup20dup21dup22dup23dup24" fmla="*/ 5253830 w 5255145"/>
              <a:gd name="connsiteY2dup0dup1dup2dup3dup4dup5dup6dup7dup8dup9dup10dup11dup12dup13dup14dup15dup16dup17dup18dup19dup20dup21dup22dup23dup24" fmla="*/ 4762 h 5474030"/>
              <a:gd name="connsiteX3dup0dup1dup2dup3dup4dup5dup6dup7dup8dup9dup10dup11dup12dup13dup14dup15dup16dup17dup18dup19dup20dup21dup22dup23dup24" fmla="*/ 5248519 w 5255145"/>
              <a:gd name="connsiteY3dup0dup1dup2dup3dup4dup5dup6dup7dup8dup9dup10dup11dup12dup13dup14dup15dup16dup17dup18dup19dup20dup21dup22dup23dup24" fmla="*/ 717283 h 5474030"/>
              <a:gd name="connsiteX4dup0dup1dup2dup3dup4dup5dup6dup7dup8dup9dup10dup11dup12dup13dup14dup15dup16dup17dup18dup19dup20dup21dup22dup23dup24" fmla="*/ 5248518 w 5255145"/>
              <a:gd name="connsiteY4dup0dup1dup2dup3dup4dup5dup6dup7dup8dup9dup10dup11dup12dup13dup14dup15dup16dup17dup18dup19dup20dup21dup22dup23dup24" fmla="*/ 4469248 h 5474030"/>
              <a:gd name="connsiteX5dup0dup1dup2dup3dup4dup5dup6dup7dup8dup9dup10dup11dup12dup13dup14dup15dup16dup17dup18dup19dup20dup21dup22dup23dup24" fmla="*/ 5253325 w 5255145"/>
              <a:gd name="connsiteY5dup0dup1dup2dup3dup4dup5dup6dup7dup8dup9dup10dup11dup12dup13dup14dup15dup16dup17dup18dup19dup20dup21dup22dup23dup24" fmla="*/ 5474030 h 5474030"/>
              <a:gd name="connsiteX6dup0dup1dup2dup3dup4dup5dup6dup7dup8dup9dup10dup11dup12dup13dup14dup15dup16dup17dup18dup19dup20dup21dup22dup23dup24" fmla="*/ 1037151 w 5255145"/>
              <a:gd name="connsiteY6dup0dup1dup2dup3dup4dup5dup6dup7dup8dup9dup10dup11dup12dup13dup14dup15dup16dup17dup18dup19dup20dup21dup22dup23dup24" fmla="*/ 5474030 h 5474030"/>
              <a:gd name="connsiteX7dup0dup1dup2dup3dup4dup5dup6dup7dup8dup9dup10dup11dup12dup13dup14dup15dup16dup17dup18dup19dup20dup21dup22dup23dup24" fmla="*/ 1 w 5255145"/>
              <a:gd name="connsiteY7dup0dup1dup2dup3dup4dup5dup6dup7dup8dup9dup10dup11dup12dup13dup14dup15dup16dup17dup18dup19dup20dup21dup22dup23dup24" fmla="*/ 4631089 h 5474030"/>
              <a:gd name="connsiteX8dup0dup1dup2dup3dup4dup5dup6dup7dup8dup9dup10dup11dup12dup13dup14dup15dup16dup17dup18dup19dup20dup21dup22dup23dup24" fmla="*/ 1 w 5255145"/>
              <a:gd name="connsiteY8dup0dup1dup2dup3dup4dup5dup6dup7dup8dup9dup10dup11dup12dup13dup14dup15dup16dup17dup18dup19dup20dup21dup22dup23dup24" fmla="*/ 5184 h 5474030"/>
            </a:gdLst>
            <a:ahLst/>
            <a:cxnLst>
              <a:cxn ang="0">
                <a:pos x="connsiteX0dup0dup1dup2dup3dup4dup5dup6dup7dup8dup9dup10dup11dup12dup13dup14dup15dup16dup17dup18dup19dup20dup21dup22dup23dup24" y="connsiteY0dup0dup1dup2dup3dup4dup5dup6dup7dup8dup9dup10dup11dup12dup13dup14dup15dup16dup17dup18dup19dup20dup21dup22dup23dup24"/>
              </a:cxn>
              <a:cxn ang="0">
                <a:pos x="connsiteX1dup0dup1dup2dup3dup4dup5dup6dup7dup8dup9dup10dup11dup12dup13dup14dup15dup16dup17dup18dup19dup20dup21dup22dup23dup24" y="connsiteY1dup0dup1dup2dup3dup4dup5dup6dup7dup8dup9dup10dup11dup12dup13dup14dup15dup16dup17dup18dup19dup20dup21dup22dup23dup24"/>
              </a:cxn>
              <a:cxn ang="0">
                <a:pos x="connsiteX2dup0dup1dup2dup3dup4dup5dup6dup7dup8dup9dup10dup11dup12dup13dup14dup15dup16dup17dup18dup19dup20dup21dup22dup23dup24" y="connsiteY2dup0dup1dup2dup3dup4dup5dup6dup7dup8dup9dup10dup11dup12dup13dup14dup15dup16dup17dup18dup19dup20dup21dup22dup23dup24"/>
              </a:cxn>
              <a:cxn ang="0">
                <a:pos x="connsiteX3dup0dup1dup2dup3dup4dup5dup6dup7dup8dup9dup10dup11dup12dup13dup14dup15dup16dup17dup18dup19dup20dup21dup22dup23dup24" y="connsiteY3dup0dup1dup2dup3dup4dup5dup6dup7dup8dup9dup10dup11dup12dup13dup14dup15dup16dup17dup18dup19dup20dup21dup22dup23dup24"/>
              </a:cxn>
              <a:cxn ang="0">
                <a:pos x="connsiteX4dup0dup1dup2dup3dup4dup5dup6dup7dup8dup9dup10dup11dup12dup13dup14dup15dup16dup17dup18dup19dup20dup21dup22dup23dup24" y="connsiteY4dup0dup1dup2dup3dup4dup5dup6dup7dup8dup9dup10dup11dup12dup13dup14dup15dup16dup17dup18dup19dup20dup21dup22dup23dup24"/>
              </a:cxn>
              <a:cxn ang="0">
                <a:pos x="connsiteX5dup0dup1dup2dup3dup4dup5dup6dup7dup8dup9dup10dup11dup12dup13dup14dup15dup16dup17dup18dup19dup20dup21dup22dup23dup24" y="connsiteY5dup0dup1dup2dup3dup4dup5dup6dup7dup8dup9dup10dup11dup12dup13dup14dup15dup16dup17dup18dup19dup20dup21dup22dup23dup24"/>
              </a:cxn>
              <a:cxn ang="0">
                <a:pos x="connsiteX6dup0dup1dup2dup3dup4dup5dup6dup7dup8dup9dup10dup11dup12dup13dup14dup15dup16dup17dup18dup19dup20dup21dup22dup23dup24" y="connsiteY6dup0dup1dup2dup3dup4dup5dup6dup7dup8dup9dup10dup11dup12dup13dup14dup15dup16dup17dup18dup19dup20dup21dup22dup23dup24"/>
              </a:cxn>
              <a:cxn ang="0">
                <a:pos x="connsiteX7dup0dup1dup2dup3dup4dup5dup6dup7dup8dup9dup10dup11dup12dup13dup14dup15dup16dup17dup18dup19dup20dup21dup22dup23dup24" y="connsiteY7dup0dup1dup2dup3dup4dup5dup6dup7dup8dup9dup10dup11dup12dup13dup14dup15dup16dup17dup18dup19dup20dup21dup22dup23dup24"/>
              </a:cxn>
              <a:cxn ang="0">
                <a:pos x="connsiteX8dup0dup1dup2dup3dup4dup5dup6dup7dup8dup9dup10dup11dup12dup13dup14dup15dup16dup17dup18dup19dup20dup21dup22dup23dup24" y="connsiteY8dup0dup1dup2dup3dup4dup5dup6dup7dup8dup9dup10dup11dup12dup13dup14dup15dup16dup17dup18dup19dup20dup21dup22dup23dup24"/>
              </a:cxn>
            </a:cxnLst>
            <a:rect l="l" t="t" r="r" b="b"/>
            <a:pathLst>
              <a:path w="5255145" h="5474030">
                <a:moveTo>
                  <a:pt x="1" y="5184"/>
                </a:moveTo>
                <a:cubicBezTo>
                  <a:pt x="-1432" y="2933"/>
                  <a:pt x="946835" y="0"/>
                  <a:pt x="1524106" y="0"/>
                </a:cubicBezTo>
                <a:lnTo>
                  <a:pt x="5253830" y="4762"/>
                </a:lnTo>
                <a:cubicBezTo>
                  <a:pt x="5257031" y="14751"/>
                  <a:pt x="5248519" y="730731"/>
                  <a:pt x="5248519" y="717283"/>
                </a:cubicBezTo>
                <a:cubicBezTo>
                  <a:pt x="5248519" y="1967938"/>
                  <a:pt x="5248518" y="3218593"/>
                  <a:pt x="5248518" y="4469248"/>
                </a:cubicBezTo>
                <a:cubicBezTo>
                  <a:pt x="5256610" y="4520537"/>
                  <a:pt x="5256061" y="5474030"/>
                  <a:pt x="5253325" y="5474030"/>
                </a:cubicBezTo>
                <a:lnTo>
                  <a:pt x="1037151" y="5474030"/>
                </a:lnTo>
                <a:cubicBezTo>
                  <a:pt x="459880" y="5474030"/>
                  <a:pt x="1" y="5208360"/>
                  <a:pt x="1" y="4631089"/>
                </a:cubicBezTo>
                <a:lnTo>
                  <a:pt x="1" y="5184"/>
                </a:lnTo>
                <a:close/>
              </a:path>
            </a:pathLst>
          </a:cu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766" y="377679"/>
            <a:ext cx="4086540" cy="1135239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7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4783" y="1849032"/>
            <a:ext cx="4629150" cy="26673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575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125">
                <a:solidFill>
                  <a:schemeClr val="bg1"/>
                </a:solidFill>
              </a:defRPr>
            </a:lvl4pPr>
            <a:lvl5pPr>
              <a:defRPr sz="1125">
                <a:solidFill>
                  <a:schemeClr val="bg1"/>
                </a:solidFill>
              </a:defRPr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ounded Rectangle 8"/>
          <p:cNvSpPr/>
          <p:nvPr userDrawn="1"/>
        </p:nvSpPr>
        <p:spPr>
          <a:xfrm>
            <a:off x="-89012" y="6547640"/>
            <a:ext cx="8094562" cy="182370"/>
          </a:xfrm>
          <a:prstGeom prst="round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641350" y="6504777"/>
            <a:ext cx="4324350" cy="315927"/>
          </a:xfrm>
          <a:prstGeom prst="rect">
            <a:avLst/>
          </a:prstGeom>
        </p:spPr>
        <p:txBody>
          <a:bodyPr/>
          <a:lstStyle>
            <a:lvl1pPr algn="ctr">
              <a:defRPr sz="825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League of California Cities  │   www.cacities.org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125413" y="2851032"/>
            <a:ext cx="3606801" cy="23939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25413" y="269610"/>
            <a:ext cx="3606801" cy="23939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14566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Sl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>
          <a:xfrm>
            <a:off x="233126" y="4913893"/>
            <a:ext cx="8658528" cy="473528"/>
          </a:xfrm>
          <a:prstGeom prst="round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88671" y="5715969"/>
            <a:ext cx="7543800" cy="652732"/>
          </a:xfrm>
          <a:prstGeom prst="rect">
            <a:avLst/>
          </a:prstGeom>
        </p:spPr>
        <p:txBody>
          <a:bodyPr/>
          <a:lstStyle>
            <a:lvl1pPr algn="ctr">
              <a:defRPr sz="1500">
                <a:latin typeface="+mj-lt"/>
              </a:defRPr>
            </a:lvl1pPr>
          </a:lstStyle>
          <a:p>
            <a:r>
              <a:rPr lang="en-US"/>
              <a:t>League of California Cities  │   www.cacities.org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742950" y="1628776"/>
            <a:ext cx="7638882" cy="34167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1119101" y="2030186"/>
            <a:ext cx="6886575" cy="1771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50">
                <a:solidFill>
                  <a:schemeClr val="bg1"/>
                </a:solidFill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3970492" y="421822"/>
            <a:ext cx="1180159" cy="53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313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342900"/>
            <a:fld id="{8492536C-D157-4961-B9E4-5F8DB899B313}" type="datetimeFigureOut">
              <a:rPr lang="en-US" smtClean="0">
                <a:solidFill>
                  <a:prstClr val="black"/>
                </a:solidFill>
              </a:rPr>
              <a:pPr defTabSz="342900"/>
              <a:t>1/20/2021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3429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342900"/>
            <a:fld id="{51603FCB-DA1E-4222-9B03-09787A794A38}" type="slidenum">
              <a:rPr lang="en-US" smtClean="0">
                <a:solidFill>
                  <a:prstClr val="black"/>
                </a:solidFill>
              </a:rPr>
              <a:pPr defTabSz="3429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634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light&#10;&#10;Description automatically generated">
            <a:extLst>
              <a:ext uri="{FF2B5EF4-FFF2-40B4-BE49-F238E27FC236}">
                <a16:creationId xmlns:a16="http://schemas.microsoft.com/office/drawing/2014/main" id="{8D8D8F29-1961-EC42-BEDE-D64170D1C0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1600200"/>
            <a:ext cx="6858000" cy="4572000"/>
          </a:xfrm>
        </p:spPr>
        <p:txBody>
          <a:bodyPr anchor="ctr" anchorCtr="0">
            <a:normAutofit/>
          </a:bodyPr>
          <a:lstStyle>
            <a:lvl1pPr>
              <a:defRPr sz="42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6948638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ragraph Slide / 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/>
            </a:lvl1pPr>
            <a:lvl2pPr marL="182880" indent="-182880">
              <a:buFont typeface="Arial" panose="020B0604020202020204" pitchFamily="34" charset="0"/>
              <a:buChar char="•"/>
              <a:defRPr/>
            </a:lvl2pPr>
            <a:lvl3pPr marL="0" indent="0">
              <a:buFontTx/>
              <a:buNone/>
              <a:defRPr/>
            </a:lvl3pPr>
            <a:lvl4pPr marL="182880" indent="-182880">
              <a:buFont typeface="Arial" panose="020B0604020202020204" pitchFamily="34" charset="0"/>
              <a:buChar char="•"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0A73-EE5C-9246-97B4-6AF29FD73F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01847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Slide / 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8002" y="1554480"/>
            <a:ext cx="3913632" cy="43434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182880" indent="-182880">
              <a:buFont typeface="Arial" panose="020B0604020202020204" pitchFamily="34" charset="0"/>
              <a:buChar char="•"/>
              <a:defRPr/>
            </a:lvl2pPr>
            <a:lvl3pPr marL="0" indent="0">
              <a:buFontTx/>
              <a:buNone/>
              <a:defRPr/>
            </a:lvl3pPr>
            <a:lvl4pPr marL="182880" indent="-182880">
              <a:buFont typeface="Arial" panose="020B0604020202020204" pitchFamily="34" charset="0"/>
              <a:buChar char="•"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0A73-EE5C-9246-97B4-6AF29FD73F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951E2F0-878F-324E-B1E3-502A1333FAB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0080" y="1554480"/>
            <a:ext cx="3913632" cy="43434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182880" indent="-182880">
              <a:buFont typeface="Arial" panose="020B0604020202020204" pitchFamily="34" charset="0"/>
              <a:buChar char="•"/>
              <a:defRPr/>
            </a:lvl2pPr>
            <a:lvl3pPr marL="0" indent="0">
              <a:buFontTx/>
              <a:buNone/>
              <a:defRPr/>
            </a:lvl3pPr>
            <a:lvl4pPr marL="182880" indent="-182880">
              <a:buFont typeface="Arial" panose="020B0604020202020204" pitchFamily="34" charset="0"/>
              <a:buChar char="•"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2835463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Slide / 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0A73-EE5C-9246-97B4-6AF29FD73F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778189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ullet Slide / 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1554480"/>
            <a:ext cx="3913632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8002" y="1554480"/>
            <a:ext cx="3913632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0A73-EE5C-9246-97B4-6AF29FD73F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091396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ig 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800"/>
              </a:spcBef>
              <a:defRPr sz="2400"/>
            </a:lvl1pPr>
            <a:lvl2pPr>
              <a:spcBef>
                <a:spcPts val="900"/>
              </a:spcBef>
              <a:defRPr sz="24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900"/>
              </a:spcBef>
              <a:defRPr sz="2000"/>
            </a:lvl4pPr>
            <a:lvl5pPr>
              <a:spcBef>
                <a:spcPts val="1200"/>
              </a:spcBef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0A73-EE5C-9246-97B4-6AF29FD73F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35407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Slide / 2-I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0A73-EE5C-9246-97B4-6AF29FD73F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CECF06A-6CC6-7B46-86C0-5D84D809C8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520" y="1691640"/>
            <a:ext cx="3749039" cy="4114800"/>
          </a:xfrm>
          <a:solidFill>
            <a:schemeClr val="bg2"/>
          </a:solidFill>
        </p:spPr>
        <p:txBody>
          <a:bodyPr lIns="228600" tIns="228600" rIns="228600" bIns="228600"/>
          <a:lstStyle>
            <a:lvl1pPr marL="0" indent="0">
              <a:buFontTx/>
              <a:buNone/>
              <a:defRPr sz="1400" b="1" cap="all" spc="75" baseline="0">
                <a:solidFill>
                  <a:schemeClr val="accent1"/>
                </a:solidFill>
              </a:defRPr>
            </a:lvl1pPr>
            <a:lvl2pPr marL="0" indent="0">
              <a:spcBef>
                <a:spcPts val="1200"/>
              </a:spcBef>
              <a:buFontTx/>
              <a:buNone/>
              <a:defRPr sz="1600">
                <a:solidFill>
                  <a:schemeClr val="accent1"/>
                </a:solidFill>
              </a:defRPr>
            </a:lvl2pPr>
            <a:lvl3pPr marL="182880">
              <a:spcBef>
                <a:spcPts val="600"/>
              </a:spcBef>
              <a:defRPr sz="1600">
                <a:solidFill>
                  <a:schemeClr val="accent1"/>
                </a:solidFill>
              </a:defRPr>
            </a:lvl3pPr>
            <a:lvl4pPr marL="0" indent="0">
              <a:spcBef>
                <a:spcPts val="900"/>
              </a:spcBef>
              <a:buFontTx/>
              <a:buNone/>
              <a:defRPr sz="1400">
                <a:solidFill>
                  <a:schemeClr val="accent1"/>
                </a:solidFill>
              </a:defRPr>
            </a:lvl4pPr>
            <a:lvl5pPr marL="182880">
              <a:spcBef>
                <a:spcPts val="450"/>
              </a:spcBef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DA91DE8-576B-F449-AE6E-524E5A22857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63441" y="1691640"/>
            <a:ext cx="3749039" cy="4114800"/>
          </a:xfrm>
          <a:solidFill>
            <a:schemeClr val="bg2"/>
          </a:solidFill>
        </p:spPr>
        <p:txBody>
          <a:bodyPr lIns="228600" tIns="228600" rIns="228600" bIns="228600"/>
          <a:lstStyle>
            <a:lvl1pPr marL="0" indent="0">
              <a:buFontTx/>
              <a:buNone/>
              <a:defRPr sz="1400" b="1" cap="all" spc="75" baseline="0">
                <a:solidFill>
                  <a:schemeClr val="accent1"/>
                </a:solidFill>
              </a:defRPr>
            </a:lvl1pPr>
            <a:lvl2pPr marL="0" indent="0">
              <a:spcBef>
                <a:spcPts val="1200"/>
              </a:spcBef>
              <a:buFontTx/>
              <a:buNone/>
              <a:defRPr sz="1600">
                <a:solidFill>
                  <a:schemeClr val="accent1"/>
                </a:solidFill>
              </a:defRPr>
            </a:lvl2pPr>
            <a:lvl3pPr marL="182880">
              <a:spcBef>
                <a:spcPts val="600"/>
              </a:spcBef>
              <a:defRPr sz="1600">
                <a:solidFill>
                  <a:schemeClr val="accent1"/>
                </a:solidFill>
              </a:defRPr>
            </a:lvl3pPr>
            <a:lvl4pPr marL="0" indent="0">
              <a:spcBef>
                <a:spcPts val="900"/>
              </a:spcBef>
              <a:buFontTx/>
              <a:buNone/>
              <a:defRPr sz="1400">
                <a:solidFill>
                  <a:schemeClr val="accent1"/>
                </a:solidFill>
              </a:defRPr>
            </a:lvl4pPr>
            <a:lvl5pPr marL="182880">
              <a:spcBef>
                <a:spcPts val="450"/>
              </a:spcBef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249745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C851035-9F84-2245-82C1-97669FD30F66}"/>
              </a:ext>
            </a:extLst>
          </p:cNvPr>
          <p:cNvSpPr/>
          <p:nvPr userDrawn="1"/>
        </p:nvSpPr>
        <p:spPr>
          <a:xfrm>
            <a:off x="0" y="6126480"/>
            <a:ext cx="9144000" cy="7315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0080" y="640081"/>
            <a:ext cx="7863840" cy="9144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1554480"/>
            <a:ext cx="786384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0080" y="6126480"/>
            <a:ext cx="345225" cy="7315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C53C0A73-EE5C-9246-97B4-6AF29FD73FB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050F25-B735-F24C-B1F0-60FACC79904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094220" y="6206489"/>
            <a:ext cx="14097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73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706" r:id="rId2"/>
    <p:sldLayoutId id="2147483680" r:id="rId3"/>
    <p:sldLayoutId id="2147483700" r:id="rId4"/>
    <p:sldLayoutId id="2147483701" r:id="rId5"/>
    <p:sldLayoutId id="2147483679" r:id="rId6"/>
    <p:sldLayoutId id="2147483681" r:id="rId7"/>
    <p:sldLayoutId id="2147483699" r:id="rId8"/>
    <p:sldLayoutId id="2147483707" r:id="rId9"/>
    <p:sldLayoutId id="2147483708" r:id="rId10"/>
    <p:sldLayoutId id="2147483709" r:id="rId11"/>
    <p:sldLayoutId id="2147483683" r:id="rId12"/>
    <p:sldLayoutId id="2147483684" r:id="rId1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685800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685800" rtl="0" eaLnBrk="1" latinLnBrk="0" hangingPunct="1">
        <a:lnSpc>
          <a:spcPct val="120000"/>
        </a:lnSpc>
        <a:spcBef>
          <a:spcPts val="600"/>
        </a:spcBef>
        <a:buFont typeface="System Font Regular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685800" rtl="0" eaLnBrk="1" latinLnBrk="0" hangingPunct="1">
        <a:lnSpc>
          <a:spcPct val="120000"/>
        </a:lnSpc>
        <a:spcBef>
          <a:spcPts val="9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685800" rtl="0" eaLnBrk="1" latinLnBrk="0" hangingPunct="1">
        <a:lnSpc>
          <a:spcPct val="120000"/>
        </a:lnSpc>
        <a:spcBef>
          <a:spcPts val="450"/>
        </a:spcBef>
        <a:buFont typeface="System Font Regular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685800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485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Keri.AskewBailey@charter.co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37.pn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png"/><Relationship Id="rId10" Type="http://schemas.openxmlformats.org/officeDocument/2006/relationships/image" Target="../media/image29.jpeg"/><Relationship Id="rId4" Type="http://schemas.openxmlformats.org/officeDocument/2006/relationships/image" Target="../media/image34.pn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sifinetworks.com/cities/fullerton-ca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mailto:agraham@cityoffullerton.com" TargetMode="Externa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michael.santorelli@nyls.edu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www.cacities.org/Top/Partners/League-Partner-Webinar-Serie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71900" y="5723694"/>
            <a:ext cx="3243263" cy="140504"/>
          </a:xfrm>
          <a:prstGeom prst="rect">
            <a:avLst/>
          </a:prstGeom>
        </p:spPr>
        <p:txBody>
          <a:bodyPr/>
          <a:lstStyle>
            <a:lvl1pPr algn="ctr">
              <a:defRPr sz="825">
                <a:latin typeface="+mj-lt"/>
              </a:defRPr>
            </a:lvl1pPr>
          </a:lstStyle>
          <a:p>
            <a:pPr algn="l" defTabSz="342900"/>
            <a:r>
              <a:rPr lang="en-US">
                <a:solidFill>
                  <a:prstClr val="black"/>
                </a:solidFill>
                <a:latin typeface="Calibri Light"/>
                <a:cs typeface="Arial"/>
                <a:sym typeface="Arial"/>
              </a:rPr>
              <a:t>League of California Cities  │   www.cacities.org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7250"/>
            <a:ext cx="9144001" cy="161163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-448056" y="4972050"/>
            <a:ext cx="9317736" cy="228600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70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9" name="Snip Single Corner Rectangle 8"/>
          <p:cNvSpPr/>
          <p:nvPr/>
        </p:nvSpPr>
        <p:spPr>
          <a:xfrm>
            <a:off x="1621605" y="3580576"/>
            <a:ext cx="5788152" cy="1346898"/>
          </a:xfrm>
          <a:prstGeom prst="snip1Rect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700" kern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78508" y="3821067"/>
            <a:ext cx="54743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Case Study: Internet Service Providers (ISPs) Partnering with Cities to Enhance Connectivity in Cities</a:t>
            </a:r>
            <a:endParaRPr lang="en-US" sz="2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494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347" y="320843"/>
            <a:ext cx="6476999" cy="656202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dirty="0" smtClean="0">
                <a:solidFill>
                  <a:schemeClr val="accent1"/>
                </a:solidFill>
              </a:rPr>
              <a:t>Charter </a:t>
            </a:r>
            <a:r>
              <a:rPr lang="en-US" dirty="0">
                <a:solidFill>
                  <a:schemeClr val="accent1"/>
                </a:solidFill>
              </a:rPr>
              <a:t>is meeting the </a:t>
            </a:r>
            <a:r>
              <a:rPr lang="en-US" dirty="0" smtClean="0">
                <a:solidFill>
                  <a:schemeClr val="accent1"/>
                </a:solidFill>
              </a:rPr>
              <a:t>moment during the pandemic…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0A73-EE5C-9246-97B4-6AF29FD73FB0}" type="slidenum">
              <a:rPr lang="en-US" smtClean="0"/>
              <a:t>10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013" y="91259"/>
            <a:ext cx="1520613" cy="15206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5667" y="1611872"/>
            <a:ext cx="82804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8463" indent="-398463">
              <a:buBlip>
                <a:blip r:embed="rId4"/>
              </a:buBlip>
            </a:pPr>
            <a:r>
              <a:rPr lang="en-US" b="1" dirty="0" smtClean="0">
                <a:solidFill>
                  <a:schemeClr val="accent1"/>
                </a:solidFill>
              </a:rPr>
              <a:t>Connecting</a:t>
            </a:r>
            <a:r>
              <a:rPr lang="en-US" dirty="0" smtClean="0">
                <a:solidFill>
                  <a:schemeClr val="accent1"/>
                </a:solidFill>
              </a:rPr>
              <a:t> nearly 450,000 </a:t>
            </a:r>
            <a:r>
              <a:rPr lang="en-US" dirty="0">
                <a:solidFill>
                  <a:schemeClr val="accent1"/>
                </a:solidFill>
              </a:rPr>
              <a:t>students, teachers, and their families to </a:t>
            </a:r>
            <a:r>
              <a:rPr lang="en-US" dirty="0" smtClean="0">
                <a:solidFill>
                  <a:schemeClr val="accent1"/>
                </a:solidFill>
              </a:rPr>
              <a:t>broadband </a:t>
            </a:r>
            <a:r>
              <a:rPr lang="en-US" dirty="0">
                <a:solidFill>
                  <a:schemeClr val="accent1"/>
                </a:solidFill>
              </a:rPr>
              <a:t>service for 60 days at no </a:t>
            </a:r>
            <a:r>
              <a:rPr lang="en-US" dirty="0" smtClean="0">
                <a:solidFill>
                  <a:schemeClr val="accent1"/>
                </a:solidFill>
              </a:rPr>
              <a:t>cost (as of July 31, 2020) </a:t>
            </a:r>
          </a:p>
          <a:p>
            <a:pPr marL="398463" indent="-398463">
              <a:buBlip>
                <a:blip r:embed="rId4"/>
              </a:buBlip>
            </a:pPr>
            <a:r>
              <a:rPr lang="en-US" b="1" dirty="0" smtClean="0">
                <a:solidFill>
                  <a:schemeClr val="accent1"/>
                </a:solidFill>
              </a:rPr>
              <a:t>Keeping</a:t>
            </a:r>
            <a:r>
              <a:rPr lang="en-US" dirty="0" smtClean="0">
                <a:solidFill>
                  <a:schemeClr val="accent1"/>
                </a:solidFill>
              </a:rPr>
              <a:t> around 700,000 customers with COVID-related financial impacts connected</a:t>
            </a:r>
          </a:p>
          <a:p>
            <a:pPr marL="398463" indent="-398463">
              <a:buBlip>
                <a:blip r:embed="rId4"/>
              </a:buBlip>
            </a:pPr>
            <a:r>
              <a:rPr lang="en-US" b="1" dirty="0" smtClean="0">
                <a:solidFill>
                  <a:schemeClr val="accent1"/>
                </a:solidFill>
              </a:rPr>
              <a:t>Forgiving</a:t>
            </a:r>
            <a:r>
              <a:rPr lang="en-US" dirty="0" smtClean="0">
                <a:solidFill>
                  <a:schemeClr val="accent1"/>
                </a:solidFill>
              </a:rPr>
              <a:t> approximately $85 Million in overdue balances for customers with COVID-related financial impacts</a:t>
            </a:r>
            <a:endParaRPr lang="en-US" b="1" dirty="0" smtClean="0">
              <a:solidFill>
                <a:schemeClr val="accent1"/>
              </a:solidFill>
            </a:endParaRPr>
          </a:p>
          <a:p>
            <a:pPr marL="398463" indent="-398463">
              <a:buBlip>
                <a:blip r:embed="rId4"/>
              </a:buBlip>
            </a:pPr>
            <a:r>
              <a:rPr lang="en-US" b="1" dirty="0" smtClean="0">
                <a:solidFill>
                  <a:schemeClr val="accent1"/>
                </a:solidFill>
              </a:rPr>
              <a:t>Supporting our workers</a:t>
            </a:r>
            <a:r>
              <a:rPr lang="en-US" dirty="0" smtClean="0">
                <a:solidFill>
                  <a:schemeClr val="accent1"/>
                </a:solidFill>
              </a:rPr>
              <a:t> by:</a:t>
            </a:r>
          </a:p>
          <a:p>
            <a:pPr marL="855663" lvl="1" indent="-398463">
              <a:buBlip>
                <a:blip r:embed="rId4"/>
              </a:buBlip>
            </a:pPr>
            <a:r>
              <a:rPr lang="en-US" dirty="0" smtClean="0">
                <a:solidFill>
                  <a:schemeClr val="accent1"/>
                </a:solidFill>
              </a:rPr>
              <a:t>Increasing wages by $1.50 per hour for front line workers (February, 2020) and committing to a company-wide $20/</a:t>
            </a:r>
            <a:r>
              <a:rPr lang="en-US" dirty="0" err="1" smtClean="0">
                <a:solidFill>
                  <a:schemeClr val="accent1"/>
                </a:solidFill>
              </a:rPr>
              <a:t>hr</a:t>
            </a:r>
            <a:r>
              <a:rPr lang="en-US" dirty="0" smtClean="0">
                <a:solidFill>
                  <a:schemeClr val="accent1"/>
                </a:solidFill>
              </a:rPr>
              <a:t> minimum wage in 2022</a:t>
            </a:r>
          </a:p>
          <a:p>
            <a:pPr marL="855663" lvl="1" indent="-398463">
              <a:buBlip>
                <a:blip r:embed="rId4"/>
              </a:buBlip>
            </a:pPr>
            <a:r>
              <a:rPr lang="en-US" dirty="0" smtClean="0">
                <a:solidFill>
                  <a:schemeClr val="accent1"/>
                </a:solidFill>
              </a:rPr>
              <a:t>Providing workers with 15 additional days of paid time off in 2020 for COVID-related impacts</a:t>
            </a:r>
          </a:p>
          <a:p>
            <a:pPr marL="398463" indent="-398463">
              <a:buBlip>
                <a:blip r:embed="rId4"/>
              </a:buBlip>
            </a:pPr>
            <a:r>
              <a:rPr lang="en-US" b="1" dirty="0" smtClean="0">
                <a:solidFill>
                  <a:schemeClr val="accent1"/>
                </a:solidFill>
              </a:rPr>
              <a:t>Supporting </a:t>
            </a:r>
            <a:r>
              <a:rPr lang="en-US" b="1" dirty="0">
                <a:solidFill>
                  <a:schemeClr val="accent1"/>
                </a:solidFill>
              </a:rPr>
              <a:t>Small </a:t>
            </a:r>
            <a:r>
              <a:rPr lang="en-US" b="1" dirty="0" smtClean="0">
                <a:solidFill>
                  <a:schemeClr val="accent1"/>
                </a:solidFill>
              </a:rPr>
              <a:t>Businesses, </a:t>
            </a:r>
            <a:r>
              <a:rPr lang="en-US" dirty="0" smtClean="0">
                <a:solidFill>
                  <a:schemeClr val="accent1"/>
                </a:solidFill>
              </a:rPr>
              <a:t>Charter provided </a:t>
            </a:r>
            <a:r>
              <a:rPr lang="en-US" dirty="0">
                <a:solidFill>
                  <a:schemeClr val="accent1"/>
                </a:solidFill>
              </a:rPr>
              <a:t>a month of free services to new business </a:t>
            </a:r>
            <a:r>
              <a:rPr lang="en-US" dirty="0" smtClean="0">
                <a:solidFill>
                  <a:schemeClr val="accent1"/>
                </a:solidFill>
              </a:rPr>
              <a:t>customers working to reopen after the first phase of the pandemic </a:t>
            </a:r>
            <a:endParaRPr lang="en-US" dirty="0">
              <a:solidFill>
                <a:schemeClr val="accent1"/>
              </a:solidFill>
            </a:endParaRPr>
          </a:p>
          <a:p>
            <a:endParaRPr lang="en-US" sz="1600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47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-31547"/>
            <a:ext cx="9144000" cy="103901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93630" y="188027"/>
            <a:ext cx="8277837" cy="1128630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Strengthening Our Communities </a:t>
            </a:r>
            <a:r>
              <a:rPr lang="en-US" b="0" dirty="0"/>
              <a:t/>
            </a:r>
            <a:br>
              <a:rPr lang="en-US" b="0" dirty="0"/>
            </a:b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0A73-EE5C-9246-97B4-6AF29FD73FB0}" type="slidenum">
              <a:rPr lang="en-US" smtClean="0"/>
              <a:t>11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73259" y="1302682"/>
            <a:ext cx="52615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en-US" sz="1400" b="1" dirty="0" smtClean="0">
                <a:solidFill>
                  <a:schemeClr val="accent1"/>
                </a:solidFill>
              </a:rPr>
              <a:t>Spectrum </a:t>
            </a:r>
            <a:r>
              <a:rPr lang="en-US" sz="1400" b="1" dirty="0">
                <a:solidFill>
                  <a:schemeClr val="accent1"/>
                </a:solidFill>
              </a:rPr>
              <a:t>Internet Assist </a:t>
            </a:r>
            <a:endParaRPr lang="en-US" sz="1400" dirty="0">
              <a:solidFill>
                <a:schemeClr val="accent1"/>
              </a:solidFill>
            </a:endParaRPr>
          </a:p>
          <a:p>
            <a:r>
              <a:rPr lang="en-US" sz="1400" dirty="0">
                <a:solidFill>
                  <a:schemeClr val="accent1"/>
                </a:solidFill>
              </a:rPr>
              <a:t>Charter’s Spectrum Internet Assist (SIA) is available to eligible </a:t>
            </a:r>
            <a:r>
              <a:rPr lang="en-US" sz="1400" dirty="0" smtClean="0">
                <a:solidFill>
                  <a:schemeClr val="accent1"/>
                </a:solidFill>
              </a:rPr>
              <a:t>households. This </a:t>
            </a:r>
            <a:r>
              <a:rPr lang="en-US" sz="1400" dirty="0">
                <a:solidFill>
                  <a:schemeClr val="accent1"/>
                </a:solidFill>
              </a:rPr>
              <a:t>low-cost broadband option for eligible families and seniors delivers the fastest speeds of any comparable industry offering (30/4 Mbps), which meets and even exceeds the FCC’s definition of high-speed broadband.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6943" y="2736905"/>
            <a:ext cx="55409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en-US" sz="1400" b="1" dirty="0" smtClean="0">
                <a:solidFill>
                  <a:schemeClr val="accent1"/>
                </a:solidFill>
              </a:rPr>
              <a:t>Spectrum </a:t>
            </a:r>
            <a:r>
              <a:rPr lang="en-US" sz="1400" b="1" dirty="0">
                <a:solidFill>
                  <a:schemeClr val="accent1"/>
                </a:solidFill>
              </a:rPr>
              <a:t>Digital Education Grants</a:t>
            </a:r>
            <a:endParaRPr lang="en-US" sz="1400" dirty="0">
              <a:solidFill>
                <a:schemeClr val="accent1"/>
              </a:solidFill>
            </a:endParaRPr>
          </a:p>
          <a:p>
            <a:r>
              <a:rPr lang="en-US" sz="1400" dirty="0">
                <a:solidFill>
                  <a:schemeClr val="accent1"/>
                </a:solidFill>
              </a:rPr>
              <a:t>Charter is helping close the digital literacy gap by supporting nonprofit organizations that educate community members on the benefits of broadband and how to use it to improve their lives – awarding </a:t>
            </a:r>
            <a:r>
              <a:rPr lang="en-US" sz="1400" dirty="0" smtClean="0">
                <a:solidFill>
                  <a:schemeClr val="accent1"/>
                </a:solidFill>
              </a:rPr>
              <a:t>over</a:t>
            </a:r>
          </a:p>
          <a:p>
            <a:r>
              <a:rPr lang="en-US" sz="1400" b="1" dirty="0" smtClean="0">
                <a:solidFill>
                  <a:schemeClr val="accent1"/>
                </a:solidFill>
              </a:rPr>
              <a:t>$</a:t>
            </a:r>
            <a:r>
              <a:rPr lang="en-US" sz="1400" b="1" dirty="0">
                <a:solidFill>
                  <a:schemeClr val="accent1"/>
                </a:solidFill>
              </a:rPr>
              <a:t>1.5 million to nonprofit organizations since 2017.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831" y="1079737"/>
            <a:ext cx="2403806" cy="263430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3" name="TextBox 12"/>
          <p:cNvSpPr txBox="1"/>
          <p:nvPr/>
        </p:nvSpPr>
        <p:spPr>
          <a:xfrm>
            <a:off x="766943" y="4982959"/>
            <a:ext cx="55409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en-US" sz="1400" b="1" dirty="0" smtClean="0">
                <a:solidFill>
                  <a:schemeClr val="accent1"/>
                </a:solidFill>
              </a:rPr>
              <a:t>Spectrum </a:t>
            </a:r>
            <a:r>
              <a:rPr lang="en-US" sz="1400" b="1" dirty="0">
                <a:solidFill>
                  <a:schemeClr val="accent1"/>
                </a:solidFill>
              </a:rPr>
              <a:t>Employee </a:t>
            </a:r>
            <a:r>
              <a:rPr lang="en-US" sz="1400" b="1" dirty="0" smtClean="0">
                <a:solidFill>
                  <a:schemeClr val="accent1"/>
                </a:solidFill>
              </a:rPr>
              <a:t>Community Grants: </a:t>
            </a:r>
            <a:endParaRPr lang="en-US" sz="1400" dirty="0">
              <a:solidFill>
                <a:schemeClr val="accent1"/>
              </a:solidFill>
            </a:endParaRPr>
          </a:p>
          <a:p>
            <a:r>
              <a:rPr lang="en-US" sz="1400" dirty="0" smtClean="0">
                <a:solidFill>
                  <a:schemeClr val="accent1"/>
                </a:solidFill>
              </a:rPr>
              <a:t>Charter </a:t>
            </a:r>
            <a:r>
              <a:rPr lang="en-US" sz="1400" dirty="0">
                <a:solidFill>
                  <a:schemeClr val="accent1"/>
                </a:solidFill>
              </a:rPr>
              <a:t>donated </a:t>
            </a:r>
            <a:r>
              <a:rPr lang="en-US" sz="1400" b="1" dirty="0">
                <a:solidFill>
                  <a:schemeClr val="accent1"/>
                </a:solidFill>
              </a:rPr>
              <a:t>$500,000 </a:t>
            </a:r>
            <a:r>
              <a:rPr lang="en-US" sz="1400" b="1" dirty="0" smtClean="0">
                <a:solidFill>
                  <a:schemeClr val="accent1"/>
                </a:solidFill>
              </a:rPr>
              <a:t>to </a:t>
            </a:r>
            <a:r>
              <a:rPr lang="en-US" sz="1400" b="1" dirty="0">
                <a:solidFill>
                  <a:schemeClr val="accent1"/>
                </a:solidFill>
              </a:rPr>
              <a:t>employee-supported </a:t>
            </a:r>
            <a:r>
              <a:rPr lang="en-US" sz="1400" dirty="0" smtClean="0">
                <a:solidFill>
                  <a:schemeClr val="accent1"/>
                </a:solidFill>
              </a:rPr>
              <a:t>organizations </a:t>
            </a:r>
            <a:r>
              <a:rPr lang="en-US" sz="1400" dirty="0">
                <a:solidFill>
                  <a:schemeClr val="accent1"/>
                </a:solidFill>
              </a:rPr>
              <a:t>across the </a:t>
            </a:r>
            <a:r>
              <a:rPr lang="en-US" sz="1400" dirty="0" smtClean="0">
                <a:solidFill>
                  <a:schemeClr val="accent1"/>
                </a:solidFill>
              </a:rPr>
              <a:t>country </a:t>
            </a:r>
            <a:r>
              <a:rPr lang="en-US" sz="1400" dirty="0">
                <a:solidFill>
                  <a:schemeClr val="accent1"/>
                </a:solidFill>
              </a:rPr>
              <a:t>in 2019.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6943" y="3996972"/>
            <a:ext cx="77312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r>
              <a:rPr lang="en-US" sz="1400" b="1" dirty="0" smtClean="0">
                <a:solidFill>
                  <a:schemeClr val="accent1"/>
                </a:solidFill>
              </a:rPr>
              <a:t>    Investing </a:t>
            </a:r>
            <a:r>
              <a:rPr lang="en-US" sz="1400" b="1" dirty="0">
                <a:solidFill>
                  <a:schemeClr val="accent1"/>
                </a:solidFill>
              </a:rPr>
              <a:t>in Minority-Owned Small Businesses: </a:t>
            </a:r>
            <a:r>
              <a:rPr lang="en-US" sz="1400" dirty="0">
                <a:solidFill>
                  <a:schemeClr val="accent1"/>
                </a:solidFill>
              </a:rPr>
              <a:t>To support </a:t>
            </a:r>
            <a:r>
              <a:rPr lang="en-US" sz="1400" dirty="0" smtClean="0">
                <a:solidFill>
                  <a:schemeClr val="accent1"/>
                </a:solidFill>
              </a:rPr>
              <a:t>minority-owned </a:t>
            </a:r>
            <a:r>
              <a:rPr lang="en-US" sz="1400" dirty="0">
                <a:solidFill>
                  <a:schemeClr val="accent1"/>
                </a:solidFill>
              </a:rPr>
              <a:t>small businesses in underserved communities, Charter is partnering with the National Urban League and National Action Network on a $10 million investment to increase access to much-needed low-interest capital and help build thriving communities across the country. </a:t>
            </a:r>
            <a:endParaRPr lang="en-US" sz="14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2005" y="4729351"/>
            <a:ext cx="2174595" cy="1200589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57852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6363" y="1021975"/>
            <a:ext cx="6858000" cy="338938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For </a:t>
            </a:r>
            <a:r>
              <a:rPr lang="en-US" sz="3200" dirty="0"/>
              <a:t>m</a:t>
            </a:r>
            <a:r>
              <a:rPr lang="en-US" sz="3200" dirty="0" smtClean="0"/>
              <a:t>ore information:</a:t>
            </a:r>
            <a:br>
              <a:rPr lang="en-US" sz="3200" dirty="0" smtClean="0"/>
            </a:br>
            <a:r>
              <a:rPr lang="en-US" sz="3200" dirty="0" smtClean="0"/>
              <a:t>Keri Askew Bailey, Group Vice President</a:t>
            </a:r>
            <a:br>
              <a:rPr lang="en-US" sz="3200" dirty="0" smtClean="0"/>
            </a:br>
            <a:r>
              <a:rPr lang="en-US" sz="3200" dirty="0" smtClean="0"/>
              <a:t>State Government Affairs - West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>
                <a:hlinkClick r:id="rId3"/>
              </a:rPr>
              <a:t>Keri.AskewBailey@charter.com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800" dirty="0">
                <a:latin typeface="Gotham Bold"/>
              </a:rPr>
              <a:t>https://</a:t>
            </a:r>
            <a:r>
              <a:rPr lang="en-US" sz="2800" dirty="0" smtClean="0">
                <a:latin typeface="Gotham Bold"/>
              </a:rPr>
              <a:t>policy.charter.com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230" y="5379554"/>
            <a:ext cx="4305901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" y="2590800"/>
            <a:ext cx="276701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428625" y="3886200"/>
            <a:ext cx="9144000" cy="1222375"/>
          </a:xfrm>
        </p:spPr>
        <p:txBody>
          <a:bodyPr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b="1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League of California Cities</a:t>
            </a:r>
            <a:br>
              <a:rPr lang="en-US" b="1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Charter Communications</a:t>
            </a:r>
            <a:br>
              <a:rPr lang="en-US" b="1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January 20, 2021</a:t>
            </a:r>
            <a:r>
              <a:rPr lang="en-US" b="1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209800" y="2667000"/>
            <a:ext cx="6477000" cy="914400"/>
            <a:chOff x="1447800" y="3200400"/>
            <a:chExt cx="7543800" cy="1052513"/>
          </a:xfrm>
        </p:grpSpPr>
        <p:pic>
          <p:nvPicPr>
            <p:cNvPr id="20485" name="Picture 5" descr="fibre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7800" y="3200400"/>
              <a:ext cx="666750" cy="1052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6" name="Picture 6" descr="broadband-fiber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915150" y="3200400"/>
              <a:ext cx="630238" cy="1052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7" name="Picture 7" descr="globe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71950" y="3200400"/>
              <a:ext cx="1066800" cy="1050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8" name="Picture 48" descr="http://www.corda.com/images/left_braille.pn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238750" y="3200400"/>
              <a:ext cx="685800" cy="1052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9" name="Picture 49" descr="http://online.altec.org/pt3/teacher_kids_computer2.jp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892800" y="3200400"/>
              <a:ext cx="1022350" cy="1052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0" name="Picture 54" descr="pcb04090022.jp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876550" y="3200400"/>
              <a:ext cx="560388" cy="1052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1" name="Picture 55" descr="パソコンを使っている人たち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14550" y="3200400"/>
              <a:ext cx="788988" cy="1052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2" name="Picture 6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409950" y="3200400"/>
              <a:ext cx="762000" cy="10525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20496" name="Picture 18" descr="Children in a Circle Holding Hands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505700" y="3200400"/>
              <a:ext cx="1485900" cy="1050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364" name="Content Placeholder 3" descr="CETFlogoFinalRGBweb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09802" y="304800"/>
            <a:ext cx="4780658" cy="1463040"/>
          </a:xfrm>
          <a:prstGeom prst="rect">
            <a:avLst/>
          </a:prstGeom>
          <a:gradFill flip="none" rotWithShape="1">
            <a:gsLst>
              <a:gs pos="0">
                <a:srgbClr val="E6DCAC">
                  <a:alpha val="41000"/>
                </a:srgbClr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364114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685800"/>
          </a:xfrm>
        </p:spPr>
        <p:txBody>
          <a:bodyPr>
            <a:noAutofit/>
          </a:bodyPr>
          <a:lstStyle/>
          <a:p>
            <a:r>
              <a:rPr lang="en-US" sz="4000" cap="none" dirty="0">
                <a:solidFill>
                  <a:schemeClr val="tx1"/>
                </a:solidFill>
              </a:rPr>
              <a:t>2019 Statewide Survey Results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" y="576070"/>
            <a:ext cx="8887968" cy="62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1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685800"/>
          </a:xfrm>
        </p:spPr>
        <p:txBody>
          <a:bodyPr>
            <a:noAutofit/>
          </a:bodyPr>
          <a:lstStyle/>
          <a:p>
            <a:r>
              <a:rPr lang="en-US" sz="4000" cap="none" dirty="0">
                <a:solidFill>
                  <a:schemeClr val="tx1"/>
                </a:solidFill>
              </a:rPr>
              <a:t>2019 Statewide Survey Results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685800"/>
            <a:ext cx="8854439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9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77" y="85093"/>
            <a:ext cx="9235440" cy="4715507"/>
          </a:xfrm>
          <a:prstGeom prst="rect">
            <a:avLst/>
          </a:prstGeom>
        </p:spPr>
      </p:pic>
      <p:pic>
        <p:nvPicPr>
          <p:cNvPr id="18" name="Content Placeholder 3" descr="CETFlogoFinalRGBweb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1943" y="2362200"/>
            <a:ext cx="2743200" cy="839506"/>
          </a:xfrm>
          <a:prstGeom prst="rect">
            <a:avLst/>
          </a:prstGeom>
          <a:gradFill flip="none" rotWithShape="1">
            <a:gsLst>
              <a:gs pos="0">
                <a:srgbClr val="E6DCAC">
                  <a:alpha val="41000"/>
                </a:srgbClr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990600" y="3429000"/>
            <a:ext cx="7496175" cy="1534429"/>
          </a:xfrm>
          <a:prstGeom prst="rect">
            <a:avLst/>
          </a:prstGeom>
          <a:effectLst/>
        </p:spPr>
        <p:txBody>
          <a:bodyPr vert="horz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 cap="all">
                <a:solidFill>
                  <a:srgbClr val="EBF7FF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30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League of California Cities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0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Charter Communications</a:t>
            </a:r>
            <a:br>
              <a:rPr lang="en-US" sz="30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January 20, 2021</a:t>
            </a:r>
            <a:br>
              <a:rPr lang="en-US" sz="28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4114800"/>
            <a:ext cx="1188720" cy="1374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30"/>
          <p:cNvGrpSpPr>
            <a:grpSpLocks noChangeAspect="1"/>
          </p:cNvGrpSpPr>
          <p:nvPr/>
        </p:nvGrpSpPr>
        <p:grpSpPr>
          <a:xfrm>
            <a:off x="2043223" y="5804767"/>
            <a:ext cx="5120640" cy="722916"/>
            <a:chOff x="1447800" y="3200400"/>
            <a:chExt cx="7543800" cy="1052513"/>
          </a:xfrm>
        </p:grpSpPr>
        <p:pic>
          <p:nvPicPr>
            <p:cNvPr id="32" name="Picture 5" descr="fibre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47800" y="3200400"/>
              <a:ext cx="666750" cy="1052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6" descr="broadband-fiber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915150" y="3200400"/>
              <a:ext cx="630238" cy="1052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7" descr="globe.jp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171950" y="3200400"/>
              <a:ext cx="1066800" cy="1050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48" descr="http://www.corda.com/images/left_braille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238750" y="3200400"/>
              <a:ext cx="685800" cy="1052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49" descr="http://online.altec.org/pt3/teacher_kids_computer2.jpg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892800" y="3200400"/>
              <a:ext cx="1022350" cy="1052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54" descr="pcb04090022.jpg"/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876550" y="3200400"/>
              <a:ext cx="560388" cy="1052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55" descr="パソコンを使っている人たち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114550" y="3200400"/>
              <a:ext cx="788988" cy="1052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6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409950" y="3200400"/>
              <a:ext cx="762000" cy="10525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40" name="Picture 18" descr="Children in a Circle Holding Hands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7505700" y="3200400"/>
              <a:ext cx="1485900" cy="1050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4215595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080" y="640079"/>
            <a:ext cx="8081142" cy="288088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League Of California Cities</a:t>
            </a:r>
            <a:br>
              <a:rPr lang="en-US" b="1" dirty="0" smtClean="0"/>
            </a:br>
            <a:r>
              <a:rPr lang="en-US" b="1" dirty="0" smtClean="0"/>
              <a:t>ISPs Partnering with Cities to Enhance connectivity in cities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7319" y="3636579"/>
            <a:ext cx="6593681" cy="2338976"/>
          </a:xfrm>
        </p:spPr>
        <p:txBody>
          <a:bodyPr>
            <a:normAutofit/>
          </a:bodyPr>
          <a:lstStyle/>
          <a:p>
            <a:pPr algn="ctr"/>
            <a:r>
              <a:rPr lang="en-US" sz="2200" b="1" dirty="0" smtClean="0">
                <a:solidFill>
                  <a:schemeClr val="tx1"/>
                </a:solidFill>
              </a:rPr>
              <a:t>City of Fullerton –  Fiber city</a:t>
            </a:r>
          </a:p>
          <a:p>
            <a:pPr algn="ctr"/>
            <a:r>
              <a:rPr lang="en-US" sz="2200" b="1" dirty="0" smtClean="0">
                <a:solidFill>
                  <a:schemeClr val="tx1"/>
                </a:solidFill>
              </a:rPr>
              <a:t>Smart Cities initiative</a:t>
            </a:r>
          </a:p>
          <a:p>
            <a:pPr algn="ctr"/>
            <a:r>
              <a:rPr lang="en-US" sz="2200" b="1" dirty="0" smtClean="0">
                <a:solidFill>
                  <a:schemeClr val="tx1"/>
                </a:solidFill>
              </a:rPr>
              <a:t>Antonia Graham, deputy city manager</a:t>
            </a:r>
            <a:endParaRPr lang="en-US" sz="2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43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307" y="267201"/>
            <a:ext cx="7429499" cy="1478570"/>
          </a:xfrm>
        </p:spPr>
        <p:txBody>
          <a:bodyPr/>
          <a:lstStyle/>
          <a:p>
            <a:r>
              <a:rPr lang="en-US" b="1" dirty="0" smtClean="0"/>
              <a:t>What is a smart city?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3108" y="1522100"/>
            <a:ext cx="4367463" cy="4296259"/>
          </a:xfrm>
        </p:spPr>
        <p:txBody>
          <a:bodyPr>
            <a:normAutofit/>
          </a:bodyPr>
          <a:lstStyle/>
          <a:p>
            <a:r>
              <a:rPr lang="en-US" dirty="0" smtClean="0">
                <a:cs typeface="Arial" panose="020B0604020202020204" pitchFamily="34" charset="0"/>
              </a:rPr>
              <a:t>A City can be defined as “smart” when investments in human and social capital and traditional and modern communication infrastructure fuel sustainable economic development and a high quality of life.</a:t>
            </a:r>
          </a:p>
          <a:p>
            <a:r>
              <a:rPr lang="en-US" dirty="0">
                <a:cs typeface="Arial" panose="020B0604020202020204" pitchFamily="34" charset="0"/>
              </a:rPr>
              <a:t>At the end of the day, a smart city is a city that works for everyone, that </a:t>
            </a:r>
            <a:r>
              <a:rPr lang="en-US" dirty="0" smtClean="0">
                <a:cs typeface="Arial" panose="020B0604020202020204" pitchFamily="34" charset="0"/>
              </a:rPr>
              <a:t>uses technology </a:t>
            </a:r>
            <a:r>
              <a:rPr lang="en-US" dirty="0">
                <a:cs typeface="Arial" panose="020B0604020202020204" pitchFamily="34" charset="0"/>
              </a:rPr>
              <a:t>to improve business services, to make life better for its residents, and for improving its own functions.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8095" y="2093394"/>
            <a:ext cx="2910710" cy="2803459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379041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Smart city challenges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03564" y="1852446"/>
            <a:ext cx="7734488" cy="1011071"/>
          </a:xfrm>
        </p:spPr>
        <p:txBody>
          <a:bodyPr/>
          <a:lstStyle/>
          <a:p>
            <a:r>
              <a:rPr lang="en-US" dirty="0" smtClean="0"/>
              <a:t>The development of smart city confronts several challenges from the technological perspective.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060" y="2798664"/>
            <a:ext cx="2038250" cy="2595239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4" name="TextBox 3"/>
          <p:cNvSpPr txBox="1"/>
          <p:nvPr/>
        </p:nvSpPr>
        <p:spPr>
          <a:xfrm>
            <a:off x="2652963" y="2753291"/>
            <a:ext cx="58744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Preserving privacy of citizens and end users is a big concern since most of the frameworks require collecting data from its </a:t>
            </a:r>
            <a:r>
              <a:rPr lang="en-US" sz="2400" dirty="0" smtClean="0"/>
              <a:t>citizens.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Challenges </a:t>
            </a:r>
            <a:r>
              <a:rPr lang="en-US" sz="2400" dirty="0"/>
              <a:t>related to data </a:t>
            </a:r>
            <a:r>
              <a:rPr lang="en-US" sz="2400" dirty="0" smtClean="0"/>
              <a:t>storage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On-device </a:t>
            </a:r>
            <a:r>
              <a:rPr lang="en-US" sz="2400" dirty="0"/>
              <a:t>and embedded intelligence to support </a:t>
            </a:r>
            <a:r>
              <a:rPr lang="en-US" sz="2400" dirty="0" err="1"/>
              <a:t>IoT</a:t>
            </a:r>
            <a:r>
              <a:rPr lang="en-US" sz="2400" dirty="0"/>
              <a:t> and resource constrained devices that build the city infrastructure.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6419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Housekeeping Notes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71475" indent="-371475">
              <a:lnSpc>
                <a:spcPct val="11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en-US" sz="1800" dirty="0"/>
              <a:t>In order to hear today’s presentation, you must connect to the audio. You </a:t>
            </a:r>
            <a:r>
              <a:rPr lang="en-US" sz="1800" dirty="0"/>
              <a:t>should have been prompted to connect your audio when joining the webinar, but you can confirm by clicking the audio settings on your tool bar. </a:t>
            </a:r>
          </a:p>
          <a:p>
            <a:pPr marL="371475" indent="-371475">
              <a:lnSpc>
                <a:spcPct val="110000"/>
              </a:lnSpc>
              <a:buClr>
                <a:schemeClr val="accent2"/>
              </a:buClr>
              <a:buFont typeface="+mj-lt"/>
              <a:buAutoNum type="arabicPeriod"/>
            </a:pPr>
            <a:endParaRPr lang="en-US" sz="1800" dirty="0"/>
          </a:p>
          <a:p>
            <a:pPr marL="371475" indent="-371475">
              <a:lnSpc>
                <a:spcPct val="110000"/>
              </a:lnSpc>
              <a:buClr>
                <a:schemeClr val="accent2"/>
              </a:buClr>
              <a:buFont typeface="+mj-lt"/>
              <a:buAutoNum type="arabicPeriod"/>
            </a:pPr>
            <a:endParaRPr lang="en-US" sz="1800" dirty="0"/>
          </a:p>
          <a:p>
            <a:pPr marL="371475" indent="-371475">
              <a:lnSpc>
                <a:spcPct val="110000"/>
              </a:lnSpc>
              <a:buClr>
                <a:schemeClr val="accent2"/>
              </a:buClr>
              <a:buFont typeface="+mj-lt"/>
              <a:buAutoNum type="arabicPeriod"/>
            </a:pPr>
            <a:endParaRPr lang="en-US" sz="1800" dirty="0"/>
          </a:p>
          <a:p>
            <a:pPr marL="371475" indent="-371475">
              <a:lnSpc>
                <a:spcPct val="11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en-US" sz="1800" dirty="0"/>
              <a:t>This </a:t>
            </a:r>
            <a:r>
              <a:rPr lang="en-US" sz="1800" dirty="0"/>
              <a:t>webinar is being recorded.</a:t>
            </a:r>
          </a:p>
          <a:p>
            <a:pPr marL="371475" indent="-371475">
              <a:lnSpc>
                <a:spcPct val="110000"/>
              </a:lnSpc>
              <a:buClr>
                <a:schemeClr val="accent2"/>
              </a:buClr>
              <a:buFont typeface="+mj-lt"/>
              <a:buAutoNum type="arabicPeriod"/>
            </a:pPr>
            <a:endParaRPr lang="en-US" sz="1800" dirty="0"/>
          </a:p>
          <a:p>
            <a:pPr marL="371475" indent="-371475">
              <a:lnSpc>
                <a:spcPct val="11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en-US" sz="1800" dirty="0"/>
              <a:t>All attendees have been muted upon entry.</a:t>
            </a:r>
          </a:p>
          <a:p>
            <a:pPr marL="371475" indent="-371475">
              <a:lnSpc>
                <a:spcPct val="110000"/>
              </a:lnSpc>
              <a:buClr>
                <a:schemeClr val="accent2"/>
              </a:buClr>
              <a:buFont typeface="+mj-lt"/>
              <a:buAutoNum type="arabicPeriod"/>
            </a:pPr>
            <a:endParaRPr lang="en-US" sz="1800" dirty="0"/>
          </a:p>
        </p:txBody>
      </p:sp>
      <p:pic>
        <p:nvPicPr>
          <p:cNvPr id="5" name="Picture 1" descr="image0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63"/>
          <a:stretch/>
        </p:blipFill>
        <p:spPr bwMode="auto">
          <a:xfrm>
            <a:off x="477129" y="3137178"/>
            <a:ext cx="7793620" cy="58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477129" y="3137179"/>
            <a:ext cx="684160" cy="677692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230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Why this matters for your Community?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60" y="2013102"/>
            <a:ext cx="4061849" cy="3793958"/>
          </a:xfrm>
        </p:spPr>
        <p:txBody>
          <a:bodyPr>
            <a:normAutofit/>
          </a:bodyPr>
          <a:lstStyle/>
          <a:p>
            <a:r>
              <a:rPr lang="en-US" dirty="0" smtClean="0"/>
              <a:t>Everyday leaders grapple with knotty, complex problems like decaying public infrastructure, aging utilities, urban blight, neighborhoods that are vulnerable to climate change, and other multi-faceted socio-economic challenges.</a:t>
            </a:r>
          </a:p>
          <a:p>
            <a:r>
              <a:rPr lang="en-US" dirty="0" smtClean="0"/>
              <a:t>City Council may ask why is this important?</a:t>
            </a:r>
          </a:p>
          <a:p>
            <a:r>
              <a:rPr lang="en-US" dirty="0" smtClean="0"/>
              <a:t>Residents want </a:t>
            </a:r>
            <a:r>
              <a:rPr lang="en-US" b="1" dirty="0" smtClean="0"/>
              <a:t>FREEMIUM</a:t>
            </a:r>
            <a:r>
              <a:rPr lang="en-US" dirty="0" smtClean="0"/>
              <a:t> services!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946" y="1895610"/>
            <a:ext cx="3397030" cy="362178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25303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00" y="347055"/>
            <a:ext cx="7429499" cy="1478570"/>
          </a:xfrm>
        </p:spPr>
        <p:txBody>
          <a:bodyPr/>
          <a:lstStyle/>
          <a:p>
            <a:r>
              <a:rPr lang="en-US" b="1" dirty="0" smtClean="0"/>
              <a:t>What's happening in Fullerton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5092635"/>
              </p:ext>
            </p:extLst>
          </p:nvPr>
        </p:nvGraphicFramePr>
        <p:xfrm>
          <a:off x="840000" y="1825625"/>
          <a:ext cx="767535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5134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94" y="257711"/>
            <a:ext cx="2162015" cy="2051806"/>
          </a:xfrm>
          <a:effectLst>
            <a:softEdge rad="101600"/>
          </a:effectLst>
        </p:spPr>
      </p:pic>
      <p:sp>
        <p:nvSpPr>
          <p:cNvPr id="7" name="Rectangle 6"/>
          <p:cNvSpPr/>
          <p:nvPr/>
        </p:nvSpPr>
        <p:spPr>
          <a:xfrm>
            <a:off x="3231608" y="1940185"/>
            <a:ext cx="4455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4569B"/>
                </a:solidFill>
                <a:latin typeface="Open Sans"/>
                <a:hlinkClick r:id="rId3"/>
              </a:rPr>
              <a:t>https://sifinetworks.com/cities/fullerton-ca/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99569" y="2766881"/>
            <a:ext cx="74113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dirty="0" smtClean="0"/>
              <a:t>In 2013, Sifi approached the City after our bid to attract Google Fiber did not succeed.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 2014, the City entered into a Master Development Agreement with Sifi to construct a privately funded Fiber-to-the-Home (FTTH)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Construction began in late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Funded by the Smart City Infrastructure Fund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Two ISPs have committed – Ting and Gigabit Now</a:t>
            </a:r>
          </a:p>
        </p:txBody>
      </p:sp>
      <p:pic>
        <p:nvPicPr>
          <p:cNvPr id="2052" name="Picture 4" descr="mictrotrench-man-w-conduit-small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805" y="0"/>
            <a:ext cx="2037195" cy="1940185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70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Partnerships with spectrum</a:t>
            </a:r>
            <a:endParaRPr lang="en-US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2421134"/>
              </p:ext>
            </p:extLst>
          </p:nvPr>
        </p:nvGraphicFramePr>
        <p:xfrm>
          <a:off x="856060" y="2249487"/>
          <a:ext cx="7429499" cy="3541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9123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455005"/>
            <a:ext cx="7429499" cy="1478570"/>
          </a:xfrm>
        </p:spPr>
        <p:txBody>
          <a:bodyPr/>
          <a:lstStyle/>
          <a:p>
            <a:pPr algn="ctr"/>
            <a:r>
              <a:rPr lang="en-US" b="1" dirty="0" smtClean="0"/>
              <a:t>Questions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6060" y="3881988"/>
            <a:ext cx="7429499" cy="35417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800" dirty="0" smtClean="0"/>
              <a:t>Antonia Graham </a:t>
            </a:r>
            <a:r>
              <a:rPr lang="en-US" sz="2800" dirty="0" smtClean="0">
                <a:hlinkClick r:id="rId2"/>
              </a:rPr>
              <a:t>agraham@cityoffullerton.com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816" y="1933575"/>
            <a:ext cx="2950369" cy="299085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2332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162EEE-E0DB-4C80-A1D9-0816B8A5F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852" y="524053"/>
            <a:ext cx="8520297" cy="379554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lang="en-US" sz="2400" dirty="0">
              <a:latin typeface="Palatino Linotype" panose="02040502050505030304" pitchFamily="18" charset="0"/>
            </a:endParaRPr>
          </a:p>
          <a:p>
            <a:pPr marL="0" indent="0" algn="ctr">
              <a:spcBef>
                <a:spcPts val="1200"/>
              </a:spcBef>
              <a:buNone/>
            </a:pPr>
            <a:endParaRPr lang="en-US" sz="3200" b="1" i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0" indent="0" algn="ctr">
              <a:spcBef>
                <a:spcPts val="1200"/>
              </a:spcBef>
              <a:buNone/>
            </a:pPr>
            <a:r>
              <a:rPr lang="en-US" sz="2800" b="1" u="sng" cap="small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Partnering </a:t>
            </a:r>
            <a:r>
              <a:rPr lang="en-US" sz="2800" b="1" u="sng" cap="small" dirty="0">
                <a:solidFill>
                  <a:srgbClr val="FF0000"/>
                </a:solidFill>
                <a:latin typeface="Palatino Linotype" panose="02040502050505030304" pitchFamily="18" charset="0"/>
              </a:rPr>
              <a:t>with Cities to </a:t>
            </a:r>
            <a:r>
              <a:rPr lang="en-US" sz="2800" b="1" u="sng" cap="small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Enhance                    Broadband Connectivity </a:t>
            </a:r>
            <a:endParaRPr lang="en-US" sz="2800" b="1" dirty="0">
              <a:latin typeface="Palatino Linotype" panose="0204050205050503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b="1" dirty="0">
                <a:latin typeface="Palatino Linotype" panose="02040502050505030304" pitchFamily="18" charset="0"/>
              </a:rPr>
              <a:t>League of California Cities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b="1" dirty="0">
                <a:latin typeface="Palatino Linotype" panose="02040502050505030304" pitchFamily="18" charset="0"/>
              </a:rPr>
              <a:t>January 20, </a:t>
            </a:r>
            <a:r>
              <a:rPr lang="en-US" sz="2800" b="1" dirty="0" smtClean="0">
                <a:latin typeface="Palatino Linotype" panose="02040502050505030304" pitchFamily="18" charset="0"/>
              </a:rPr>
              <a:t>2021</a:t>
            </a:r>
            <a:endParaRPr lang="en-US" sz="2800" b="1" dirty="0">
              <a:latin typeface="Palatino Linotype" panose="02040502050505030304" pitchFamily="18" charset="0"/>
            </a:endParaRPr>
          </a:p>
          <a:p>
            <a:pPr marL="0" indent="0" algn="ctr">
              <a:spcBef>
                <a:spcPts val="3000"/>
              </a:spcBef>
              <a:buNone/>
            </a:pPr>
            <a:r>
              <a:rPr lang="en-US" sz="2400" b="1" i="1" dirty="0">
                <a:latin typeface="Palatino Linotype" panose="02040502050505030304" pitchFamily="18" charset="0"/>
              </a:rPr>
              <a:t>      </a:t>
            </a:r>
            <a:endParaRPr lang="en-US" sz="3200" b="1" i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0" indent="0" algn="ctr">
              <a:spcBef>
                <a:spcPts val="3000"/>
              </a:spcBef>
              <a:buNone/>
            </a:pPr>
            <a:endParaRPr lang="en-US" sz="2400" b="1" i="1" dirty="0">
              <a:latin typeface="Palatino Linotype" panose="0204050205050503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60EAEA-787C-42EE-99DA-742B1577807E}"/>
              </a:ext>
            </a:extLst>
          </p:cNvPr>
          <p:cNvSpPr/>
          <p:nvPr/>
        </p:nvSpPr>
        <p:spPr>
          <a:xfrm>
            <a:off x="1307307" y="4436115"/>
            <a:ext cx="652938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Palatino Linotype" panose="02040502050505030304" pitchFamily="18" charset="0"/>
              </a:rPr>
              <a:t>Michael J. Santorelli</a:t>
            </a:r>
          </a:p>
          <a:p>
            <a:pPr algn="ctr"/>
            <a:r>
              <a:rPr lang="en-US" sz="2400" dirty="0">
                <a:latin typeface="Palatino Linotype" panose="02040502050505030304" pitchFamily="18" charset="0"/>
              </a:rPr>
              <a:t>Director, Advanced Communications Law &amp; Policy Institute </a:t>
            </a:r>
          </a:p>
          <a:p>
            <a:pPr algn="ctr"/>
            <a:r>
              <a:rPr lang="en-US" sz="2400" dirty="0">
                <a:latin typeface="Palatino Linotype" panose="02040502050505030304" pitchFamily="18" charset="0"/>
              </a:rPr>
              <a:t>New York Law School </a:t>
            </a:r>
            <a:endParaRPr lang="en-US" sz="2400" dirty="0" smtClean="0">
              <a:latin typeface="Palatino Linotype" panose="02040502050505030304" pitchFamily="18" charset="0"/>
            </a:endParaRPr>
          </a:p>
          <a:p>
            <a:pPr algn="ctr"/>
            <a:endParaRPr lang="en-US" sz="2400" dirty="0">
              <a:latin typeface="Palatino Linotype" panose="02040502050505030304" pitchFamily="18" charset="0"/>
            </a:endParaRPr>
          </a:p>
          <a:p>
            <a:pPr algn="ctr"/>
            <a:r>
              <a:rPr lang="en-US" sz="2400" dirty="0" smtClean="0">
                <a:latin typeface="Palatino Linotype" panose="02040502050505030304" pitchFamily="18" charset="0"/>
                <a:hlinkClick r:id="rId3"/>
              </a:rPr>
              <a:t>michael.santorelli@nyls.edu</a:t>
            </a:r>
            <a:r>
              <a:rPr lang="en-US" sz="2400" dirty="0" smtClean="0">
                <a:latin typeface="Palatino Linotype" panose="02040502050505030304" pitchFamily="18" charset="0"/>
              </a:rPr>
              <a:t> 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  <p:pic>
        <p:nvPicPr>
          <p:cNvPr id="2053" name="Picture 1" descr="Description: ACLP graphics v1r2">
            <a:extLst>
              <a:ext uri="{FF2B5EF4-FFF2-40B4-BE49-F238E27FC236}">
                <a16:creationId xmlns:a16="http://schemas.microsoft.com/office/drawing/2014/main" id="{A6C118B9-7D77-4A90-94B9-62252123B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" y="903607"/>
            <a:ext cx="1928813" cy="108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2" descr="Description: logo_pms542 copy">
            <a:extLst>
              <a:ext uri="{FF2B5EF4-FFF2-40B4-BE49-F238E27FC236}">
                <a16:creationId xmlns:a16="http://schemas.microsoft.com/office/drawing/2014/main" id="{06F76B28-548F-48B3-BBDA-EA2A10DFE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628" y="1081251"/>
            <a:ext cx="2207029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A2DD4B62-AE08-42CE-9731-BC60CB133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FA5F9EEC-58BE-4A67-90A8-79CD4CF13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2534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3752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756" y="634940"/>
            <a:ext cx="8601075" cy="5537477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b="1" u="sng" cap="small" dirty="0" smtClean="0">
                <a:latin typeface="Palatino Linotype" panose="02040502050505030304" pitchFamily="18" charset="0"/>
              </a:rPr>
              <a:t>Mission.</a:t>
            </a:r>
            <a:r>
              <a:rPr lang="en-US" dirty="0" smtClean="0">
                <a:latin typeface="Palatino Linotype" panose="02040502050505030304" pitchFamily="18" charset="0"/>
              </a:rPr>
              <a:t>  To </a:t>
            </a:r>
            <a:r>
              <a:rPr lang="en-US" dirty="0">
                <a:latin typeface="Palatino Linotype" panose="02040502050505030304" pitchFamily="18" charset="0"/>
              </a:rPr>
              <a:t>provide local, state, and federal policymakers with usable, data-driven analyses regarding the array of legal, regulatory, and public policy issues impacting broadband connectivity. 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b="1" u="sng" cap="small" dirty="0" smtClean="0">
                <a:latin typeface="Palatino Linotype" panose="02040502050505030304" pitchFamily="18" charset="0"/>
              </a:rPr>
              <a:t>Focus.</a:t>
            </a:r>
            <a:r>
              <a:rPr lang="en-US" dirty="0" smtClean="0">
                <a:latin typeface="Palatino Linotype" panose="02040502050505030304" pitchFamily="18" charset="0"/>
              </a:rPr>
              <a:t>  Both </a:t>
            </a:r>
            <a:r>
              <a:rPr lang="en-US" dirty="0">
                <a:latin typeface="Palatino Linotype" panose="02040502050505030304" pitchFamily="18" charset="0"/>
              </a:rPr>
              <a:t>sides of the connectivity </a:t>
            </a:r>
            <a:r>
              <a:rPr lang="en-US" dirty="0" smtClean="0">
                <a:latin typeface="Palatino Linotype" panose="02040502050505030304" pitchFamily="18" charset="0"/>
              </a:rPr>
              <a:t>equation matter. </a:t>
            </a:r>
            <a:endParaRPr lang="en-US" b="1" u="sng" dirty="0">
              <a:latin typeface="Palatino Linotype" panose="02040502050505030304" pitchFamily="18" charset="0"/>
            </a:endParaRP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i="1" dirty="0">
                <a:latin typeface="Palatino Linotype" panose="02040502050505030304" pitchFamily="18" charset="0"/>
              </a:rPr>
              <a:t>Supply-side </a:t>
            </a:r>
            <a:r>
              <a:rPr lang="en-US" i="1" dirty="0" smtClean="0">
                <a:latin typeface="Palatino Linotype" panose="02040502050505030304" pitchFamily="18" charset="0"/>
              </a:rPr>
              <a:t>issues:  </a:t>
            </a:r>
            <a:r>
              <a:rPr lang="en-US" dirty="0" smtClean="0">
                <a:latin typeface="Palatino Linotype" panose="02040502050505030304" pitchFamily="18" charset="0"/>
              </a:rPr>
              <a:t>availability</a:t>
            </a:r>
            <a:r>
              <a:rPr lang="en-US" dirty="0">
                <a:latin typeface="Palatino Linotype" panose="02040502050505030304" pitchFamily="18" charset="0"/>
              </a:rPr>
              <a:t>, rural challenges, infrastructure policy, spectrum, etc.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i="1" dirty="0">
                <a:latin typeface="Palatino Linotype" panose="02040502050505030304" pitchFamily="18" charset="0"/>
              </a:rPr>
              <a:t>Demand-side </a:t>
            </a:r>
            <a:r>
              <a:rPr lang="en-US" i="1" dirty="0" smtClean="0">
                <a:latin typeface="Palatino Linotype" panose="02040502050505030304" pitchFamily="18" charset="0"/>
              </a:rPr>
              <a:t>issues: </a:t>
            </a:r>
            <a:r>
              <a:rPr lang="en-US" dirty="0" smtClean="0">
                <a:latin typeface="Palatino Linotype" panose="02040502050505030304" pitchFamily="18" charset="0"/>
              </a:rPr>
              <a:t>barriers </a:t>
            </a:r>
            <a:r>
              <a:rPr lang="en-US" dirty="0">
                <a:latin typeface="Palatino Linotype" panose="02040502050505030304" pitchFamily="18" charset="0"/>
              </a:rPr>
              <a:t>to more robust broadband adoption &amp; </a:t>
            </a:r>
            <a:r>
              <a:rPr lang="en-US" dirty="0" smtClean="0">
                <a:latin typeface="Palatino Linotype" panose="02040502050505030304" pitchFamily="18" charset="0"/>
              </a:rPr>
              <a:t>use</a:t>
            </a:r>
            <a:endParaRPr lang="en-US" dirty="0">
              <a:latin typeface="Palatino Linotype" panose="0204050205050503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b="1" u="sng" cap="small" dirty="0" smtClean="0">
                <a:latin typeface="Palatino Linotype" panose="02040502050505030304" pitchFamily="18" charset="0"/>
              </a:rPr>
              <a:t>Process.</a:t>
            </a:r>
            <a:r>
              <a:rPr lang="en-US" cap="small" dirty="0">
                <a:latin typeface="Palatino Linotype" panose="02040502050505030304" pitchFamily="18" charset="0"/>
              </a:rPr>
              <a:t> 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smtClean="0">
                <a:latin typeface="Palatino Linotype" panose="02040502050505030304" pitchFamily="18" charset="0"/>
              </a:rPr>
              <a:t>The program’s research and writing is grounded in:</a:t>
            </a:r>
            <a:endParaRPr lang="en-US" dirty="0">
              <a:latin typeface="Palatino Linotype" panose="02040502050505030304" pitchFamily="18" charset="0"/>
            </a:endParaRPr>
          </a:p>
          <a:p>
            <a:pPr marL="914400" lvl="1" indent="-45720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dirty="0" smtClean="0">
                <a:latin typeface="Palatino Linotype" panose="02040502050505030304" pitchFamily="18" charset="0"/>
              </a:rPr>
              <a:t>Gathering and presenting actual </a:t>
            </a:r>
            <a:r>
              <a:rPr lang="en-US" i="1" dirty="0" smtClean="0">
                <a:latin typeface="Palatino Linotype" panose="02040502050505030304" pitchFamily="18" charset="0"/>
              </a:rPr>
              <a:t>data</a:t>
            </a:r>
            <a:r>
              <a:rPr lang="en-US" dirty="0" smtClean="0">
                <a:latin typeface="Palatino Linotype" panose="02040502050505030304" pitchFamily="18" charset="0"/>
              </a:rPr>
              <a:t> re broadband connectivity and trends;</a:t>
            </a:r>
            <a:endParaRPr lang="en-US" dirty="0">
              <a:latin typeface="Palatino Linotype" panose="02040502050505030304" pitchFamily="18" charset="0"/>
            </a:endParaRPr>
          </a:p>
          <a:p>
            <a:pPr marL="914400" lvl="1" indent="-45720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i="1" dirty="0" smtClean="0">
                <a:latin typeface="Palatino Linotype" panose="02040502050505030304" pitchFamily="18" charset="0"/>
              </a:rPr>
              <a:t>Evaluating</a:t>
            </a:r>
            <a:r>
              <a:rPr lang="en-US" dirty="0" smtClean="0">
                <a:latin typeface="Palatino Linotype" panose="02040502050505030304" pitchFamily="18" charset="0"/>
              </a:rPr>
              <a:t> (using data) the efficacy of approaches/models/projects focused on enhancing broadband connectivity; and</a:t>
            </a:r>
            <a:endParaRPr lang="en-US" dirty="0">
              <a:latin typeface="Palatino Linotype" panose="02040502050505030304" pitchFamily="18" charset="0"/>
            </a:endParaRPr>
          </a:p>
          <a:p>
            <a:pPr marL="914400" lvl="1" indent="-45720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dirty="0" smtClean="0">
                <a:latin typeface="Palatino Linotype" panose="02040502050505030304" pitchFamily="18" charset="0"/>
              </a:rPr>
              <a:t>Developing practical </a:t>
            </a:r>
            <a:r>
              <a:rPr lang="en-US" i="1" dirty="0" smtClean="0">
                <a:latin typeface="Palatino Linotype" panose="02040502050505030304" pitchFamily="18" charset="0"/>
              </a:rPr>
              <a:t>recommendations</a:t>
            </a:r>
            <a:r>
              <a:rPr lang="en-US" dirty="0" smtClean="0">
                <a:latin typeface="Palatino Linotype" panose="02040502050505030304" pitchFamily="18" charset="0"/>
              </a:rPr>
              <a:t> </a:t>
            </a:r>
            <a:r>
              <a:rPr lang="en-US" dirty="0">
                <a:latin typeface="Palatino Linotype" panose="02040502050505030304" pitchFamily="18" charset="0"/>
              </a:rPr>
              <a:t>based on the data.</a:t>
            </a:r>
          </a:p>
          <a:p>
            <a:pPr marL="914400" lvl="1" indent="-45720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35756" y="0"/>
            <a:ext cx="7886700" cy="95885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3800" b="1" cap="small" dirty="0">
                <a:latin typeface="Palatino Linotype" panose="02040502050505030304" pitchFamily="18" charset="0"/>
              </a:rPr>
              <a:t>The ACLP at New York Law School </a:t>
            </a:r>
            <a:endParaRPr lang="en-US" sz="3800" b="1" dirty="0">
              <a:latin typeface="Palatino Linotype" panose="02040502050505030304" pitchFamily="18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6375836"/>
            <a:ext cx="2057400" cy="365125"/>
          </a:xfrm>
        </p:spPr>
        <p:txBody>
          <a:bodyPr/>
          <a:lstStyle>
            <a:lvl1pPr algn="ctr">
              <a:defRPr sz="1800" b="1">
                <a:solidFill>
                  <a:schemeClr val="bg1"/>
                </a:solidFill>
                <a:latin typeface="Georgia" pitchFamily="18" charset="0"/>
              </a:defRPr>
            </a:lvl1pPr>
          </a:lstStyle>
          <a:p>
            <a:fld id="{4E28FD1B-FA9F-4053-92F8-43663097BFB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8535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Ask a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916" y="2198025"/>
            <a:ext cx="8464772" cy="74059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Clr>
                <a:schemeClr val="accent2"/>
              </a:buClr>
              <a:buNone/>
            </a:pPr>
            <a:r>
              <a:rPr lang="en-US" sz="1800" dirty="0">
                <a:solidFill>
                  <a:prstClr val="black"/>
                </a:solidFill>
              </a:rPr>
              <a:t>To </a:t>
            </a:r>
            <a:r>
              <a:rPr lang="en-US" sz="1800" dirty="0">
                <a:solidFill>
                  <a:prstClr val="black"/>
                </a:solidFill>
              </a:rPr>
              <a:t>write in a question, select the ‘Q+A’ button on your tool bar. You can also “up vote” other attendee’s questions if you have interested in hearing the answer</a:t>
            </a:r>
            <a:r>
              <a:rPr lang="en-US" sz="1800" dirty="0">
                <a:solidFill>
                  <a:prstClr val="black"/>
                </a:solidFill>
              </a:rPr>
              <a:t>.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0044" y="5842730"/>
            <a:ext cx="6710958" cy="158022"/>
          </a:xfrm>
          <a:prstGeom prst="rect">
            <a:avLst/>
          </a:prstGeom>
        </p:spPr>
        <p:txBody>
          <a:bodyPr/>
          <a:lstStyle>
            <a:lvl1pPr algn="ctr">
              <a:defRPr sz="619">
                <a:latin typeface="+mj-lt"/>
              </a:defRPr>
            </a:lvl1pPr>
          </a:lstStyle>
          <a:p>
            <a:pPr defTabSz="342900"/>
            <a:r>
              <a:rPr lang="en-US" dirty="0">
                <a:solidFill>
                  <a:prstClr val="black"/>
                </a:solidFill>
                <a:latin typeface="Calibri Light"/>
                <a:cs typeface="Arial"/>
                <a:sym typeface="Arial"/>
              </a:rPr>
              <a:t>League of California Cities®  │   www.cacities.org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72916" y="4049113"/>
            <a:ext cx="8228172" cy="79435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128588" indent="-128588" algn="l" defTabSz="51435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1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85763">
              <a:lnSpc>
                <a:spcPct val="100000"/>
              </a:lnSpc>
              <a:spcBef>
                <a:spcPts val="422"/>
              </a:spcBef>
              <a:buClr>
                <a:srgbClr val="CE9F27"/>
              </a:buClr>
              <a:buNone/>
            </a:pPr>
            <a:endParaRPr lang="en-US" sz="1800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pic>
        <p:nvPicPr>
          <p:cNvPr id="2050" name="Picture 1" descr="image0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63"/>
          <a:stretch/>
        </p:blipFill>
        <p:spPr bwMode="auto">
          <a:xfrm>
            <a:off x="628651" y="2956013"/>
            <a:ext cx="7793620" cy="58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4771168" y="2963657"/>
            <a:ext cx="618650" cy="583395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1" name="Picture 1" descr="image0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63"/>
          <a:stretch/>
        </p:blipFill>
        <p:spPr bwMode="auto">
          <a:xfrm>
            <a:off x="688762" y="4913400"/>
            <a:ext cx="7793620" cy="58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>
          <a:xfrm>
            <a:off x="4365689" y="4949977"/>
            <a:ext cx="575786" cy="583395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4343" y="4018843"/>
            <a:ext cx="8228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To verbally ask a question or make a comment, use the ‘raise hand’ feature on the tool bar at the bottom of the screen once the Q&amp;A portion begins. You will be called on and unmuted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.</a:t>
            </a:r>
            <a:endParaRPr lang="en-US" kern="0" dirty="0">
              <a:solidFill>
                <a:srgbClr val="000000"/>
              </a:solidFill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485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71900" y="5723694"/>
            <a:ext cx="3243263" cy="140504"/>
          </a:xfrm>
          <a:prstGeom prst="rect">
            <a:avLst/>
          </a:prstGeom>
        </p:spPr>
        <p:txBody>
          <a:bodyPr/>
          <a:lstStyle>
            <a:lvl1pPr algn="ctr">
              <a:defRPr sz="825">
                <a:latin typeface="+mj-lt"/>
              </a:defRPr>
            </a:lvl1pPr>
          </a:lstStyle>
          <a:p>
            <a:pPr algn="l" defTabSz="342900"/>
            <a:r>
              <a:rPr lang="en-US">
                <a:solidFill>
                  <a:prstClr val="black"/>
                </a:solidFill>
                <a:latin typeface="Calibri Light"/>
                <a:cs typeface="Arial"/>
                <a:sym typeface="Arial"/>
              </a:rPr>
              <a:t>League of California Cities  │   www.cacities.org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7250"/>
            <a:ext cx="9144001" cy="161163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-448056" y="4258818"/>
            <a:ext cx="9317736" cy="228600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70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77924" y="3416016"/>
            <a:ext cx="5788152" cy="906811"/>
          </a:xfrm>
          <a:prstGeom prst="rect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700" kern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77924" y="3564060"/>
            <a:ext cx="558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800" b="1" kern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  <a:sym typeface="Arial"/>
              </a:rPr>
              <a:t>Final Thoughts</a:t>
            </a:r>
            <a:endParaRPr lang="en-US" sz="4000" kern="0" dirty="0">
              <a:solidFill>
                <a:srgbClr val="000000"/>
              </a:solidFill>
              <a:latin typeface="MV Boli" panose="02000500030200090000" pitchFamily="2" charset="0"/>
              <a:cs typeface="MV Boli" panose="02000500030200090000" pitchFamily="2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9768" y="5127615"/>
            <a:ext cx="8439912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55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Find session materials at </a:t>
            </a:r>
            <a:r>
              <a:rPr lang="en-US" sz="1550" i="1" kern="0" dirty="0">
                <a:solidFill>
                  <a:srgbClr val="000000"/>
                </a:solidFill>
                <a:latin typeface="Arial"/>
                <a:cs typeface="Arial"/>
                <a:sym typeface="Arial"/>
                <a:hlinkClick r:id="rId4"/>
              </a:rPr>
              <a:t>https://www.cacities.org/Top/Partners/League-Partner-Webinar-Series</a:t>
            </a:r>
            <a:endParaRPr lang="en-US" sz="1550" i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078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Ask a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916" y="2198025"/>
            <a:ext cx="8464772" cy="74059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Clr>
                <a:schemeClr val="accent2"/>
              </a:buClr>
              <a:buNone/>
            </a:pPr>
            <a:r>
              <a:rPr lang="en-US" sz="1800" dirty="0">
                <a:solidFill>
                  <a:prstClr val="black"/>
                </a:solidFill>
              </a:rPr>
              <a:t>To </a:t>
            </a:r>
            <a:r>
              <a:rPr lang="en-US" sz="1800" dirty="0">
                <a:solidFill>
                  <a:prstClr val="black"/>
                </a:solidFill>
              </a:rPr>
              <a:t>write in a question, select the ‘Q+A’ button on your tool bar. You can also “up vote” other attendee’s questions if you have interested in hearing the answer</a:t>
            </a:r>
            <a:r>
              <a:rPr lang="en-US" sz="1800" dirty="0">
                <a:solidFill>
                  <a:prstClr val="black"/>
                </a:solidFill>
              </a:rPr>
              <a:t>.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0044" y="5842730"/>
            <a:ext cx="6710958" cy="158022"/>
          </a:xfrm>
          <a:prstGeom prst="rect">
            <a:avLst/>
          </a:prstGeom>
        </p:spPr>
        <p:txBody>
          <a:bodyPr/>
          <a:lstStyle>
            <a:lvl1pPr algn="ctr">
              <a:defRPr sz="619">
                <a:latin typeface="+mj-lt"/>
              </a:defRPr>
            </a:lvl1pPr>
          </a:lstStyle>
          <a:p>
            <a:pPr defTabSz="342900"/>
            <a:r>
              <a:rPr lang="en-US" dirty="0">
                <a:solidFill>
                  <a:prstClr val="black"/>
                </a:solidFill>
                <a:latin typeface="Calibri Light"/>
                <a:cs typeface="Arial"/>
                <a:sym typeface="Arial"/>
              </a:rPr>
              <a:t>League of California Cities®  │   www.cacities.org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72916" y="4049113"/>
            <a:ext cx="8228172" cy="79435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128588" indent="-128588" algn="l" defTabSz="51435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1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85763">
              <a:lnSpc>
                <a:spcPct val="100000"/>
              </a:lnSpc>
              <a:spcBef>
                <a:spcPts val="422"/>
              </a:spcBef>
              <a:buClr>
                <a:srgbClr val="CE9F27"/>
              </a:buClr>
              <a:buNone/>
            </a:pPr>
            <a:endParaRPr lang="en-US" sz="1800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pic>
        <p:nvPicPr>
          <p:cNvPr id="2050" name="Picture 1" descr="image0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63"/>
          <a:stretch/>
        </p:blipFill>
        <p:spPr bwMode="auto">
          <a:xfrm>
            <a:off x="628651" y="2956013"/>
            <a:ext cx="7793620" cy="58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4771168" y="2963657"/>
            <a:ext cx="618650" cy="583395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1" name="Picture 1" descr="image0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63"/>
          <a:stretch/>
        </p:blipFill>
        <p:spPr bwMode="auto">
          <a:xfrm>
            <a:off x="688762" y="4913400"/>
            <a:ext cx="7793620" cy="58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>
          <a:xfrm>
            <a:off x="4365689" y="4949977"/>
            <a:ext cx="575786" cy="583395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4343" y="4018843"/>
            <a:ext cx="8228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To verbally ask a question or make a comment, use the ‘raise hand’ feature on the tool bar at the bottom of the screen once the Q&amp;A portion begins. You will be called on and unmuted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.</a:t>
            </a:r>
            <a:endParaRPr lang="en-US" kern="0" dirty="0">
              <a:solidFill>
                <a:srgbClr val="000000"/>
              </a:solidFill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715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04" b="25104"/>
          <a:stretch>
            <a:fillRect/>
          </a:stretch>
        </p:blipFill>
        <p:spPr/>
      </p:pic>
      <p:sp>
        <p:nvSpPr>
          <p:cNvPr id="10" name="Rounded Rectangle 9"/>
          <p:cNvSpPr/>
          <p:nvPr/>
        </p:nvSpPr>
        <p:spPr>
          <a:xfrm>
            <a:off x="146304" y="1223010"/>
            <a:ext cx="6510528" cy="42702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70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82400" y="1572201"/>
            <a:ext cx="5389800" cy="106189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1800" dirty="0">
                <a:latin typeface="+mn-lt"/>
              </a:rPr>
              <a:t>Moderator:</a:t>
            </a:r>
            <a:r>
              <a:rPr lang="en-US" sz="1800" dirty="0">
                <a:latin typeface="+mn-lt"/>
              </a:rPr>
              <a:t/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Bismarck </a:t>
            </a:r>
            <a:r>
              <a:rPr lang="en-US" sz="1800" dirty="0">
                <a:latin typeface="+mn-lt"/>
              </a:rPr>
              <a:t>Obando, Director of Public Affairs, League of California </a:t>
            </a:r>
            <a:r>
              <a:rPr lang="en-US" sz="1800" dirty="0">
                <a:latin typeface="+mn-lt"/>
              </a:rPr>
              <a:t>Cities</a:t>
            </a:r>
            <a:endParaRPr lang="en-US" sz="1800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82400" y="2561359"/>
            <a:ext cx="5554392" cy="2720213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sz="1800" b="1" dirty="0"/>
              <a:t>Presenters</a:t>
            </a:r>
            <a:r>
              <a:rPr lang="en-US" sz="1800" b="1" dirty="0"/>
              <a:t>:</a:t>
            </a:r>
            <a:endParaRPr lang="en-US" sz="1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ea typeface="Calibri" panose="020F0502020204030204" pitchFamily="34" charset="0"/>
              </a:rPr>
              <a:t>Keri Askew Bailey</a:t>
            </a:r>
            <a:r>
              <a:rPr lang="en-US" sz="1800" dirty="0"/>
              <a:t>, Group Vice President, State Government Affairs, Charter Communications</a:t>
            </a:r>
          </a:p>
          <a:p>
            <a:pPr marL="0" indent="0">
              <a:spcBef>
                <a:spcPts val="1050"/>
              </a:spcBef>
              <a:buNone/>
            </a:pPr>
            <a:r>
              <a:rPr lang="en-US" sz="1800" dirty="0" err="1"/>
              <a:t>Sunne</a:t>
            </a:r>
            <a:r>
              <a:rPr lang="en-US" sz="1800" dirty="0"/>
              <a:t> </a:t>
            </a:r>
            <a:r>
              <a:rPr lang="en-US" sz="1800" dirty="0" err="1"/>
              <a:t>McPeak</a:t>
            </a:r>
            <a:r>
              <a:rPr lang="en-US" sz="1800" dirty="0"/>
              <a:t> President and CEO, California Emerging Technology Fund</a:t>
            </a:r>
          </a:p>
          <a:p>
            <a:pPr marL="0" indent="0">
              <a:spcBef>
                <a:spcPts val="1050"/>
              </a:spcBef>
              <a:buNone/>
            </a:pPr>
            <a:r>
              <a:rPr lang="en-US" sz="1800" dirty="0"/>
              <a:t>Antonia Castro-Graham, Deputy City Manager, City of Fullerton</a:t>
            </a:r>
          </a:p>
          <a:p>
            <a:pPr marL="0" indent="0">
              <a:spcBef>
                <a:spcPts val="1050"/>
              </a:spcBef>
              <a:buNone/>
            </a:pPr>
            <a:r>
              <a:rPr lang="en-US" sz="1800" dirty="0"/>
              <a:t>Michael </a:t>
            </a:r>
            <a:r>
              <a:rPr lang="en-US" sz="1800" dirty="0" err="1"/>
              <a:t>Santorelli</a:t>
            </a:r>
            <a:r>
              <a:rPr lang="en-US" sz="1800" dirty="0"/>
              <a:t>, Director, Advanced Communications Law &amp; Policy Institute, New York Law School</a:t>
            </a:r>
          </a:p>
          <a:p>
            <a:pPr marL="0" indent="0">
              <a:spcBef>
                <a:spcPts val="1050"/>
              </a:spcBef>
              <a:buNone/>
            </a:pP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71883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3334" y="2782275"/>
            <a:ext cx="60113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Introduction to </a:t>
            </a:r>
          </a:p>
          <a:p>
            <a:r>
              <a:rPr lang="en-US" sz="4400" dirty="0" smtClean="0">
                <a:solidFill>
                  <a:schemeClr val="bg1"/>
                </a:solidFill>
              </a:rPr>
              <a:t>Charter Communications 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18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9"/>
          <p:cNvPicPr>
            <a:picLocks noChangeAspect="1"/>
          </p:cNvPicPr>
          <p:nvPr/>
        </p:nvPicPr>
        <p:blipFill rotWithShape="1">
          <a:blip r:embed="rId3"/>
          <a:srcRect b="12555"/>
          <a:stretch/>
        </p:blipFill>
        <p:spPr>
          <a:xfrm>
            <a:off x="3982160" y="1631763"/>
            <a:ext cx="5161840" cy="341267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0A73-EE5C-9246-97B4-6AF29FD73FB0}" type="slidenum">
              <a:rPr lang="en-US" smtClean="0"/>
              <a:t>6</a:t>
            </a:fld>
            <a:endParaRPr lang="en-US" dirty="0"/>
          </a:p>
        </p:txBody>
      </p:sp>
      <p:sp>
        <p:nvSpPr>
          <p:cNvPr id="7" name="Content Placeholder 9"/>
          <p:cNvSpPr>
            <a:spLocks noGrp="1"/>
          </p:cNvSpPr>
          <p:nvPr>
            <p:ph idx="1"/>
          </p:nvPr>
        </p:nvSpPr>
        <p:spPr>
          <a:xfrm>
            <a:off x="440266" y="1173651"/>
            <a:ext cx="3860800" cy="4535507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 smtClean="0">
                <a:solidFill>
                  <a:schemeClr val="accent1"/>
                </a:solidFill>
              </a:rPr>
              <a:t>Charter </a:t>
            </a:r>
            <a:r>
              <a:rPr lang="en-US" sz="2000" b="1" dirty="0">
                <a:solidFill>
                  <a:schemeClr val="accent1"/>
                </a:solidFill>
              </a:rPr>
              <a:t>Communications </a:t>
            </a:r>
            <a:r>
              <a:rPr lang="en-US" sz="2000" dirty="0">
                <a:solidFill>
                  <a:schemeClr val="accent1"/>
                </a:solidFill>
              </a:rPr>
              <a:t>is a connectivity company providing broadband, </a:t>
            </a:r>
            <a:r>
              <a:rPr lang="en-US" sz="2000" dirty="0" smtClean="0">
                <a:solidFill>
                  <a:schemeClr val="accent1"/>
                </a:solidFill>
              </a:rPr>
              <a:t>video</a:t>
            </a:r>
            <a:r>
              <a:rPr lang="en-US" sz="2000" dirty="0">
                <a:solidFill>
                  <a:schemeClr val="accent1"/>
                </a:solidFill>
              </a:rPr>
              <a:t>, mobile, and voice services </a:t>
            </a:r>
            <a:r>
              <a:rPr lang="en-US" sz="2000" dirty="0" smtClean="0">
                <a:solidFill>
                  <a:schemeClr val="accent1"/>
                </a:solidFill>
              </a:rPr>
              <a:t>in </a:t>
            </a:r>
            <a:r>
              <a:rPr lang="en-US" sz="2000" b="1" dirty="0">
                <a:solidFill>
                  <a:schemeClr val="accent1"/>
                </a:solidFill>
              </a:rPr>
              <a:t>41 states </a:t>
            </a:r>
            <a:r>
              <a:rPr lang="en-US" sz="2000" dirty="0">
                <a:solidFill>
                  <a:schemeClr val="accent1"/>
                </a:solidFill>
              </a:rPr>
              <a:t>under the brand name </a:t>
            </a:r>
            <a:r>
              <a:rPr lang="en-US" sz="2000" b="1" dirty="0">
                <a:solidFill>
                  <a:schemeClr val="accent1"/>
                </a:solidFill>
              </a:rPr>
              <a:t>Spectrum.</a:t>
            </a:r>
            <a:endParaRPr lang="en-US" sz="2000" dirty="0">
              <a:solidFill>
                <a:schemeClr val="accent1"/>
              </a:solidFill>
            </a:endParaRPr>
          </a:p>
          <a:p>
            <a:pPr algn="ctr"/>
            <a:r>
              <a:rPr lang="en-US" sz="2000" dirty="0">
                <a:solidFill>
                  <a:schemeClr val="accent1"/>
                </a:solidFill>
              </a:rPr>
              <a:t>We’re driving innovation and expanding access to broadband to ensure our customers receive the information and entertainment they want and need to succeed in today’s </a:t>
            </a:r>
            <a:r>
              <a:rPr lang="en-US" sz="2000" b="1" dirty="0">
                <a:solidFill>
                  <a:schemeClr val="accent1"/>
                </a:solidFill>
              </a:rPr>
              <a:t>hyper-connected world. 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82126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467" y="97591"/>
            <a:ext cx="1494366" cy="626084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4301066" y="176739"/>
            <a:ext cx="0" cy="4677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0386"/>
            <a:ext cx="1811875" cy="38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4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0A73-EE5C-9246-97B4-6AF29FD73FB0}" type="slidenum">
              <a:rPr lang="en-US" smtClean="0"/>
              <a:t>7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32006" y="1368353"/>
            <a:ext cx="6443801" cy="983099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300" b="1" dirty="0" smtClean="0">
                <a:solidFill>
                  <a:schemeClr val="accent1"/>
                </a:solidFill>
              </a:rPr>
              <a:t>High </a:t>
            </a:r>
            <a:r>
              <a:rPr lang="en-US" sz="1300" b="1" dirty="0">
                <a:solidFill>
                  <a:schemeClr val="accent1"/>
                </a:solidFill>
              </a:rPr>
              <a:t>Speed </a:t>
            </a:r>
            <a:r>
              <a:rPr lang="en-US" sz="1300" b="1" dirty="0" smtClean="0">
                <a:solidFill>
                  <a:schemeClr val="accent1"/>
                </a:solidFill>
              </a:rPr>
              <a:t>Broadband: </a:t>
            </a:r>
            <a:r>
              <a:rPr lang="en-US" sz="1300" dirty="0" smtClean="0">
                <a:solidFill>
                  <a:schemeClr val="accent1"/>
                </a:solidFill>
              </a:rPr>
              <a:t>Charter </a:t>
            </a:r>
            <a:r>
              <a:rPr lang="en-US" sz="1300" dirty="0">
                <a:solidFill>
                  <a:schemeClr val="accent1"/>
                </a:solidFill>
              </a:rPr>
              <a:t>delivers some of the fastest starting speeds in the industry </a:t>
            </a:r>
            <a:r>
              <a:rPr lang="en-US" sz="1300" b="1" dirty="0" smtClean="0">
                <a:solidFill>
                  <a:schemeClr val="accent1"/>
                </a:solidFill>
              </a:rPr>
              <a:t>200 </a:t>
            </a:r>
            <a:r>
              <a:rPr lang="en-US" sz="1300" b="1" dirty="0">
                <a:solidFill>
                  <a:schemeClr val="accent1"/>
                </a:solidFill>
              </a:rPr>
              <a:t>mbps </a:t>
            </a:r>
            <a:r>
              <a:rPr lang="en-US" sz="1300" dirty="0">
                <a:solidFill>
                  <a:schemeClr val="accent1"/>
                </a:solidFill>
              </a:rPr>
              <a:t>to </a:t>
            </a:r>
            <a:r>
              <a:rPr lang="en-US" sz="1300" b="1" dirty="0">
                <a:solidFill>
                  <a:schemeClr val="accent1"/>
                </a:solidFill>
              </a:rPr>
              <a:t>60% </a:t>
            </a:r>
            <a:r>
              <a:rPr lang="en-US" sz="1300" dirty="0">
                <a:solidFill>
                  <a:schemeClr val="accent1"/>
                </a:solidFill>
              </a:rPr>
              <a:t>of the homes and businesses we serve — and </a:t>
            </a:r>
            <a:r>
              <a:rPr lang="en-US" sz="1300" b="1" dirty="0">
                <a:solidFill>
                  <a:schemeClr val="accent1"/>
                </a:solidFill>
              </a:rPr>
              <a:t>100 mbps </a:t>
            </a:r>
            <a:r>
              <a:rPr lang="en-US" sz="1300" dirty="0">
                <a:solidFill>
                  <a:schemeClr val="accent1"/>
                </a:solidFill>
              </a:rPr>
              <a:t>nearly everywhere else. </a:t>
            </a:r>
            <a:r>
              <a:rPr lang="en-US" sz="1300" b="1" dirty="0" smtClean="0">
                <a:solidFill>
                  <a:schemeClr val="accent1"/>
                </a:solidFill>
              </a:rPr>
              <a:t>Spectrum </a:t>
            </a:r>
            <a:r>
              <a:rPr lang="en-US" sz="1300" b="1" dirty="0">
                <a:solidFill>
                  <a:schemeClr val="accent1"/>
                </a:solidFill>
              </a:rPr>
              <a:t>Internet Gig delivers a 1 </a:t>
            </a:r>
            <a:r>
              <a:rPr lang="en-US" sz="1300" b="1" dirty="0" err="1">
                <a:solidFill>
                  <a:schemeClr val="accent1"/>
                </a:solidFill>
              </a:rPr>
              <a:t>Gbps</a:t>
            </a:r>
            <a:r>
              <a:rPr lang="en-US" sz="1300" b="1" dirty="0">
                <a:solidFill>
                  <a:schemeClr val="accent1"/>
                </a:solidFill>
              </a:rPr>
              <a:t> connection </a:t>
            </a:r>
            <a:r>
              <a:rPr lang="en-US" sz="1300" dirty="0">
                <a:solidFill>
                  <a:schemeClr val="accent1"/>
                </a:solidFill>
              </a:rPr>
              <a:t>(940 Mbps maximum download) across virtually our entire footprint.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30" y="1402568"/>
            <a:ext cx="1290576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4678" y="2504130"/>
            <a:ext cx="1300786" cy="914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9144000" cy="103901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2948" y="70144"/>
            <a:ext cx="8718104" cy="91440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Providing </a:t>
            </a:r>
            <a:r>
              <a:rPr lang="en-US" dirty="0">
                <a:solidFill>
                  <a:schemeClr val="bg1"/>
                </a:solidFill>
              </a:rPr>
              <a:t>Superior Products and Services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to </a:t>
            </a:r>
            <a:r>
              <a:rPr lang="en-US" dirty="0">
                <a:solidFill>
                  <a:schemeClr val="bg1"/>
                </a:solidFill>
              </a:rPr>
              <a:t>Meet Our Customers’ Needs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5397" y="4887964"/>
            <a:ext cx="65749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</a:rPr>
              <a:t>Public Right of Way and Permits </a:t>
            </a:r>
            <a:endParaRPr lang="en-US" sz="1400" dirty="0">
              <a:solidFill>
                <a:schemeClr val="accent1"/>
              </a:solidFill>
            </a:endParaRPr>
          </a:p>
          <a:p>
            <a:r>
              <a:rPr lang="en-US" sz="1400" dirty="0">
                <a:solidFill>
                  <a:schemeClr val="accent1"/>
                </a:solidFill>
              </a:rPr>
              <a:t>Charter’s local construction teams work closely with state and local officials to construct new network miles, restore network connections and enhance existing infrastructure to meet the connectivity needs of our customers. </a:t>
            </a:r>
          </a:p>
        </p:txBody>
      </p:sp>
      <p:sp>
        <p:nvSpPr>
          <p:cNvPr id="3" name="Rectangle 2"/>
          <p:cNvSpPr/>
          <p:nvPr/>
        </p:nvSpPr>
        <p:spPr>
          <a:xfrm>
            <a:off x="456518" y="2510849"/>
            <a:ext cx="6398160" cy="1036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>
              <a:lnSpc>
                <a:spcPct val="120000"/>
              </a:lnSpc>
              <a:spcBef>
                <a:spcPts val="1200"/>
              </a:spcBef>
            </a:pPr>
            <a:r>
              <a:rPr lang="en-US" sz="1300" b="1" dirty="0">
                <a:solidFill>
                  <a:srgbClr val="002F57"/>
                </a:solidFill>
              </a:rPr>
              <a:t>Charter</a:t>
            </a:r>
            <a:r>
              <a:rPr lang="en-US" sz="1300" dirty="0">
                <a:solidFill>
                  <a:srgbClr val="002F57"/>
                </a:solidFill>
              </a:rPr>
              <a:t> is committed to expanding access to broadband connectivity, especially in rural communities.  In the last three years alone we’ve invested more than $20 Billion in American infrastructure and technology and expanded our network to reach nearly 2.5 million new homes, businesses, about 1/3 of which are in rural areas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97" y="3559549"/>
            <a:ext cx="1375548" cy="120243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90945" y="3737558"/>
            <a:ext cx="664837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b="1" dirty="0">
                <a:solidFill>
                  <a:schemeClr val="accent1"/>
                </a:solidFill>
              </a:rPr>
              <a:t>Smart Cities </a:t>
            </a:r>
            <a:endParaRPr lang="en-US" sz="1300" dirty="0">
              <a:solidFill>
                <a:schemeClr val="accent1"/>
              </a:solidFill>
            </a:endParaRPr>
          </a:p>
          <a:p>
            <a:r>
              <a:rPr lang="en-US" sz="1300" dirty="0">
                <a:solidFill>
                  <a:schemeClr val="accent1"/>
                </a:solidFill>
              </a:rPr>
              <a:t>Municipal leaders from across the country are recognizing the promise of smart city projects to improve the quality of life for their residents. A smarter city promises to be a better place for residents to live and work.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90348" y="4781777"/>
            <a:ext cx="1219873" cy="123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0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31547"/>
            <a:ext cx="9144000" cy="103901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0A73-EE5C-9246-97B4-6AF29FD73FB0}" type="slidenum">
              <a:rPr lang="en-US" smtClean="0"/>
              <a:t>8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-133881" y="108374"/>
            <a:ext cx="9411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Our Workforce 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63240"/>
          <a:stretch/>
        </p:blipFill>
        <p:spPr>
          <a:xfrm>
            <a:off x="5709804" y="1676348"/>
            <a:ext cx="2472942" cy="16418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9576" y="1640631"/>
            <a:ext cx="48947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</a:rPr>
              <a:t>Charter employs more than </a:t>
            </a:r>
            <a:r>
              <a:rPr lang="en-US" b="1" dirty="0" smtClean="0">
                <a:solidFill>
                  <a:schemeClr val="accent1"/>
                </a:solidFill>
              </a:rPr>
              <a:t>8,900 </a:t>
            </a:r>
            <a:r>
              <a:rPr lang="en-US" b="1" dirty="0">
                <a:solidFill>
                  <a:schemeClr val="accent1"/>
                </a:solidFill>
              </a:rPr>
              <a:t>people </a:t>
            </a:r>
            <a:r>
              <a:rPr lang="en-US" b="1" dirty="0" smtClean="0">
                <a:solidFill>
                  <a:schemeClr val="accent1"/>
                </a:solidFill>
              </a:rPr>
              <a:t>across California</a:t>
            </a:r>
            <a:endParaRPr lang="en-US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Charter offers a </a:t>
            </a:r>
            <a:r>
              <a:rPr lang="en-US" b="1" dirty="0">
                <a:solidFill>
                  <a:schemeClr val="accent1"/>
                </a:solidFill>
              </a:rPr>
              <a:t>$15 per hour </a:t>
            </a:r>
            <a:r>
              <a:rPr lang="en-US" dirty="0">
                <a:solidFill>
                  <a:schemeClr val="accent1"/>
                </a:solidFill>
              </a:rPr>
              <a:t>minimum wage </a:t>
            </a:r>
            <a:endParaRPr lang="en-US" dirty="0" smtClean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Charter has committed </a:t>
            </a:r>
            <a:r>
              <a:rPr lang="en-US" dirty="0">
                <a:solidFill>
                  <a:schemeClr val="accent1"/>
                </a:solidFill>
              </a:rPr>
              <a:t>to raise </a:t>
            </a:r>
            <a:r>
              <a:rPr lang="en-US" dirty="0" smtClean="0">
                <a:solidFill>
                  <a:schemeClr val="accent1"/>
                </a:solidFill>
              </a:rPr>
              <a:t>that minimum wage to </a:t>
            </a:r>
            <a:r>
              <a:rPr lang="en-US" b="1" dirty="0">
                <a:solidFill>
                  <a:schemeClr val="accent1"/>
                </a:solidFill>
              </a:rPr>
              <a:t>$20 per hour </a:t>
            </a:r>
            <a:r>
              <a:rPr lang="en-US" dirty="0">
                <a:solidFill>
                  <a:schemeClr val="accent1"/>
                </a:solidFill>
              </a:rPr>
              <a:t>in 2022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40079" y="3074914"/>
            <a:ext cx="786045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Highly </a:t>
            </a:r>
            <a:r>
              <a:rPr lang="en-US" dirty="0">
                <a:solidFill>
                  <a:schemeClr val="accent1"/>
                </a:solidFill>
              </a:rPr>
              <a:t>regarded, Department of Labor-certified, </a:t>
            </a:r>
            <a:r>
              <a:rPr lang="en-US" dirty="0" smtClean="0">
                <a:solidFill>
                  <a:schemeClr val="accent1"/>
                </a:solidFill>
              </a:rPr>
              <a:t/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national </a:t>
            </a:r>
            <a:r>
              <a:rPr lang="en-US" b="1" dirty="0">
                <a:solidFill>
                  <a:schemeClr val="accent1"/>
                </a:solidFill>
              </a:rPr>
              <a:t>Broadband Field Technician Apprenticeship Program </a:t>
            </a:r>
            <a:endParaRPr lang="en-US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</a:rPr>
              <a:t>External Diversity &amp; Inclusion Council (EDIC), </a:t>
            </a:r>
            <a:r>
              <a:rPr lang="en-US" dirty="0">
                <a:solidFill>
                  <a:schemeClr val="accent1"/>
                </a:solidFill>
              </a:rPr>
              <a:t>an external group of accomplished leaders, advises Charter on how to best enhance diversity and inclusion </a:t>
            </a:r>
            <a:endParaRPr lang="en-US" dirty="0" smtClean="0">
              <a:solidFill>
                <a:schemeClr val="accent1"/>
              </a:solidFill>
            </a:endParaRPr>
          </a:p>
          <a:p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9576" y="4559242"/>
            <a:ext cx="79281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Offering employees </a:t>
            </a:r>
            <a:r>
              <a:rPr lang="en-US" b="1" dirty="0">
                <a:solidFill>
                  <a:schemeClr val="accent1"/>
                </a:solidFill>
              </a:rPr>
              <a:t>robust healthcare </a:t>
            </a:r>
            <a:r>
              <a:rPr lang="en-US" b="1" dirty="0" smtClean="0">
                <a:solidFill>
                  <a:schemeClr val="accent1"/>
                </a:solidFill>
              </a:rPr>
              <a:t>benefits, generous </a:t>
            </a:r>
            <a:r>
              <a:rPr lang="en-US" b="1" dirty="0">
                <a:solidFill>
                  <a:schemeClr val="accent1"/>
                </a:solidFill>
              </a:rPr>
              <a:t>retirement program </a:t>
            </a:r>
            <a:r>
              <a:rPr lang="en-US" dirty="0">
                <a:solidFill>
                  <a:schemeClr val="accent1"/>
                </a:solidFill>
              </a:rPr>
              <a:t>including company match, and opportunities for </a:t>
            </a:r>
            <a:r>
              <a:rPr lang="en-US" b="1" dirty="0">
                <a:solidFill>
                  <a:schemeClr val="accent1"/>
                </a:solidFill>
              </a:rPr>
              <a:t>job training and advancement </a:t>
            </a:r>
            <a:endParaRPr lang="en-US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83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0A73-EE5C-9246-97B4-6AF29FD73FB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253968"/>
            <a:ext cx="9144000" cy="82126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33" y="1682442"/>
            <a:ext cx="8468662" cy="37531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" y="423266"/>
            <a:ext cx="7863840" cy="914400"/>
          </a:xfrm>
        </p:spPr>
        <p:txBody>
          <a:bodyPr>
            <a:normAutofit/>
          </a:bodyPr>
          <a:lstStyle/>
          <a:p>
            <a:r>
              <a:rPr lang="en-US" b="0" dirty="0" smtClean="0"/>
              <a:t> </a:t>
            </a:r>
            <a:r>
              <a:rPr lang="en-US" b="0" dirty="0">
                <a:solidFill>
                  <a:schemeClr val="bg1"/>
                </a:solidFill>
              </a:rPr>
              <a:t>Our Impact in </a:t>
            </a:r>
            <a:r>
              <a:rPr lang="en-US" dirty="0">
                <a:solidFill>
                  <a:schemeClr val="bg1"/>
                </a:solidFill>
              </a:rPr>
              <a:t>California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225" y="5887742"/>
            <a:ext cx="290406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 dirty="0" smtClean="0"/>
              <a:t> *</a:t>
            </a:r>
            <a:r>
              <a:rPr lang="en-US" sz="700" i="1" dirty="0"/>
              <a:t>1/1/2019 – 12/31/19 </a:t>
            </a:r>
            <a:r>
              <a:rPr lang="en-US" sz="700" i="1" dirty="0" smtClean="0"/>
              <a:t> </a:t>
            </a:r>
            <a:r>
              <a:rPr lang="en-US" sz="700" b="1" dirty="0" smtClean="0"/>
              <a:t>policy.charter.com 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215829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arter Template A">
  <a:themeElements>
    <a:clrScheme name="Charter Template">
      <a:dk1>
        <a:srgbClr val="323232"/>
      </a:dk1>
      <a:lt1>
        <a:srgbClr val="FFFFFF"/>
      </a:lt1>
      <a:dk2>
        <a:srgbClr val="001B33"/>
      </a:dk2>
      <a:lt2>
        <a:srgbClr val="E3E3E3"/>
      </a:lt2>
      <a:accent1>
        <a:srgbClr val="002F57"/>
      </a:accent1>
      <a:accent2>
        <a:srgbClr val="0099D7"/>
      </a:accent2>
      <a:accent3>
        <a:srgbClr val="009D8B"/>
      </a:accent3>
      <a:accent4>
        <a:srgbClr val="FAA91A"/>
      </a:accent4>
      <a:accent5>
        <a:srgbClr val="96004D"/>
      </a:accent5>
      <a:accent6>
        <a:srgbClr val="530778"/>
      </a:accent6>
      <a:hlink>
        <a:srgbClr val="0099D8"/>
      </a:hlink>
      <a:folHlink>
        <a:srgbClr val="787878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arter_PPT_TemplateA_080519" id="{81C6EA2F-A8C2-5140-BC3A-8331A4929AB2}" vid="{E1277C9D-C6D7-1B42-824D-EBAEB69AD1A9}"/>
    </a:ext>
  </a:extLst>
</a:theme>
</file>

<file path=ppt/theme/theme2.xml><?xml version="1.0" encoding="utf-8"?>
<a:theme xmlns:a="http://schemas.openxmlformats.org/drawingml/2006/main" name="1_Office Theme">
  <a:themeElements>
    <a:clrScheme name="League Colors">
      <a:dk1>
        <a:sysClr val="windowText" lastClr="000000"/>
      </a:dk1>
      <a:lt1>
        <a:sysClr val="window" lastClr="FFFFFF"/>
      </a:lt1>
      <a:dk2>
        <a:srgbClr val="2D4245"/>
      </a:dk2>
      <a:lt2>
        <a:srgbClr val="D3D7D7"/>
      </a:lt2>
      <a:accent1>
        <a:srgbClr val="129DC0"/>
      </a:accent1>
      <a:accent2>
        <a:srgbClr val="CE9F27"/>
      </a:accent2>
      <a:accent3>
        <a:srgbClr val="2D4245"/>
      </a:accent3>
      <a:accent4>
        <a:srgbClr val="A2ACAB"/>
      </a:accent4>
      <a:accent5>
        <a:srgbClr val="E7C97D"/>
      </a:accent5>
      <a:accent6>
        <a:srgbClr val="7DDDF3"/>
      </a:accent6>
      <a:hlink>
        <a:srgbClr val="0563C1"/>
      </a:hlink>
      <a:folHlink>
        <a:srgbClr val="954F72"/>
      </a:folHlink>
    </a:clrScheme>
    <a:fontScheme name="League Fonts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Charter Template A</Template>
  <TotalTime>6288</TotalTime>
  <Words>1761</Words>
  <Application>Microsoft Office PowerPoint</Application>
  <PresentationFormat>On-screen Show (4:3)</PresentationFormat>
  <Paragraphs>162</Paragraphs>
  <Slides>28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Calibri</vt:lpstr>
      <vt:lpstr>Calibri Light</vt:lpstr>
      <vt:lpstr>Georgia</vt:lpstr>
      <vt:lpstr>Gotham Bold</vt:lpstr>
      <vt:lpstr>MV Boli</vt:lpstr>
      <vt:lpstr>Open Sans</vt:lpstr>
      <vt:lpstr>Palatino Linotype</vt:lpstr>
      <vt:lpstr>System Font Regular</vt:lpstr>
      <vt:lpstr>Charter Template A</vt:lpstr>
      <vt:lpstr>1_Office Theme</vt:lpstr>
      <vt:lpstr>PowerPoint Presentation</vt:lpstr>
      <vt:lpstr>Housekeeping Notes</vt:lpstr>
      <vt:lpstr>How to Ask a Question</vt:lpstr>
      <vt:lpstr>Moderator: Bismarck Obando, Director of Public Affairs, League of California Cities</vt:lpstr>
      <vt:lpstr>PowerPoint Presentation</vt:lpstr>
      <vt:lpstr>PowerPoint Presentation</vt:lpstr>
      <vt:lpstr>Providing Superior Products and Services  to Meet Our Customers’ Needs </vt:lpstr>
      <vt:lpstr>PowerPoint Presentation</vt:lpstr>
      <vt:lpstr> Our Impact in California</vt:lpstr>
      <vt:lpstr>Charter is meeting the moment during the pandemic…</vt:lpstr>
      <vt:lpstr>Strengthening Our Communities  </vt:lpstr>
      <vt:lpstr>For more information: Keri Askew Bailey, Group Vice President State Government Affairs - West Keri.AskewBailey@charter.com   https://policy.charter.com</vt:lpstr>
      <vt:lpstr>League of California Cities Charter Communications January 20, 2021 </vt:lpstr>
      <vt:lpstr>2019 Statewide Survey Results</vt:lpstr>
      <vt:lpstr>2019 Statewide Survey Results</vt:lpstr>
      <vt:lpstr>PowerPoint Presentation</vt:lpstr>
      <vt:lpstr>League Of California Cities ISPs Partnering with Cities to Enhance connectivity in cities</vt:lpstr>
      <vt:lpstr>What is a smart city?</vt:lpstr>
      <vt:lpstr>Smart city challenges</vt:lpstr>
      <vt:lpstr>Why this matters for your Community?</vt:lpstr>
      <vt:lpstr>What's happening in Fullerton</vt:lpstr>
      <vt:lpstr>PowerPoint Presentation</vt:lpstr>
      <vt:lpstr>Partnerships with spectrum</vt:lpstr>
      <vt:lpstr>Questions </vt:lpstr>
      <vt:lpstr>PowerPoint Presentation</vt:lpstr>
      <vt:lpstr>The ACLP at New York Law School </vt:lpstr>
      <vt:lpstr>How to Ask a Question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 Title Lorem Ipsum</dc:title>
  <dc:creator>Benjamin Swanson</dc:creator>
  <cp:lastModifiedBy>Michael Egan</cp:lastModifiedBy>
  <cp:revision>107</cp:revision>
  <cp:lastPrinted>2019-08-05T20:50:23Z</cp:lastPrinted>
  <dcterms:created xsi:type="dcterms:W3CDTF">2019-08-05T20:54:29Z</dcterms:created>
  <dcterms:modified xsi:type="dcterms:W3CDTF">2021-01-20T19:54:19Z</dcterms:modified>
</cp:coreProperties>
</file>