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89" r:id="rId2"/>
    <p:sldMasterId id="2147483691" r:id="rId3"/>
  </p:sldMasterIdLst>
  <p:notesMasterIdLst>
    <p:notesMasterId r:id="rId22"/>
  </p:notesMasterIdLst>
  <p:handoutMasterIdLst>
    <p:handoutMasterId r:id="rId23"/>
  </p:handoutMasterIdLst>
  <p:sldIdLst>
    <p:sldId id="413" r:id="rId4"/>
    <p:sldId id="382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9" r:id="rId14"/>
    <p:sldId id="434" r:id="rId15"/>
    <p:sldId id="437" r:id="rId16"/>
    <p:sldId id="440" r:id="rId17"/>
    <p:sldId id="441" r:id="rId18"/>
    <p:sldId id="443" r:id="rId19"/>
    <p:sldId id="445" r:id="rId20"/>
    <p:sldId id="444" r:id="rId21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9B8"/>
    <a:srgbClr val="5081C7"/>
    <a:srgbClr val="E8E8E8"/>
    <a:srgbClr val="7D3815"/>
    <a:srgbClr val="39531D"/>
    <a:srgbClr val="216A8B"/>
    <a:srgbClr val="7F69B8"/>
    <a:srgbClr val="8BB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76" autoAdjust="0"/>
    <p:restoredTop sz="97364" autoAdjust="0"/>
  </p:normalViewPr>
  <p:slideViewPr>
    <p:cSldViewPr snapToGrid="0" snapToObjects="1">
      <p:cViewPr>
        <p:scale>
          <a:sx n="70" d="100"/>
          <a:sy n="70" d="100"/>
        </p:scale>
        <p:origin x="-342" y="-144"/>
      </p:cViewPr>
      <p:guideLst>
        <p:guide orient="horz" pos="1152"/>
        <p:guide orient="horz" pos="3744"/>
        <p:guide pos="2880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-3606" y="-9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DAC2B-9B86-457D-9573-1F64AA90A090}" type="doc">
      <dgm:prSet loTypeId="urn:microsoft.com/office/officeart/2005/8/layout/hList6" loCatId="list" qsTypeId="urn:microsoft.com/office/officeart/2005/8/quickstyle/simple1#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D5E49EF-96F8-4403-9807-E74B341D2128}">
      <dgm:prSet phldrT="[Text]" custT="1"/>
      <dgm:spPr/>
      <dgm:t>
        <a:bodyPr/>
        <a:lstStyle/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dirty="0"/>
        </a:p>
      </dgm:t>
    </dgm:pt>
    <dgm:pt modelId="{8A99BFE3-623E-48BA-B9D8-92BE44AF32E1}" type="parTrans" cxnId="{5FA4EA6F-9F55-4CAE-A3DA-3073E2DD321C}">
      <dgm:prSet/>
      <dgm:spPr/>
      <dgm:t>
        <a:bodyPr/>
        <a:lstStyle/>
        <a:p>
          <a:endParaRPr lang="en-US"/>
        </a:p>
      </dgm:t>
    </dgm:pt>
    <dgm:pt modelId="{5DAB4799-FE85-41AA-ADB3-5338A445D316}" type="sibTrans" cxnId="{5FA4EA6F-9F55-4CAE-A3DA-3073E2DD321C}">
      <dgm:prSet/>
      <dgm:spPr/>
      <dgm:t>
        <a:bodyPr/>
        <a:lstStyle/>
        <a:p>
          <a:endParaRPr lang="en-US"/>
        </a:p>
      </dgm:t>
    </dgm:pt>
    <dgm:pt modelId="{EA28CF45-E1E7-421E-95F6-EB552CD4FD38}">
      <dgm:prSet phldrT="[Text]" custT="1"/>
      <dgm:spPr/>
      <dgm:t>
        <a:bodyPr/>
        <a:lstStyle/>
        <a:p>
          <a:endParaRPr lang="en-US" sz="1700" dirty="0">
            <a:latin typeface="Arial Black" pitchFamily="34" charset="0"/>
          </a:endParaRPr>
        </a:p>
      </dgm:t>
    </dgm:pt>
    <dgm:pt modelId="{EED5AF37-950B-4EC8-AE0E-551DC0EDF508}" type="parTrans" cxnId="{82E20DA9-8D33-4B54-B35B-64C81ADB5BE7}">
      <dgm:prSet/>
      <dgm:spPr/>
      <dgm:t>
        <a:bodyPr/>
        <a:lstStyle/>
        <a:p>
          <a:endParaRPr lang="en-US"/>
        </a:p>
      </dgm:t>
    </dgm:pt>
    <dgm:pt modelId="{F53B6E6D-893B-4ED8-8BDC-845E46232D9D}" type="sibTrans" cxnId="{82E20DA9-8D33-4B54-B35B-64C81ADB5BE7}">
      <dgm:prSet/>
      <dgm:spPr/>
      <dgm:t>
        <a:bodyPr/>
        <a:lstStyle/>
        <a:p>
          <a:endParaRPr lang="en-US"/>
        </a:p>
      </dgm:t>
    </dgm:pt>
    <dgm:pt modelId="{D4F8BA83-AD26-4967-A2BB-9043EF212F9F}">
      <dgm:prSet phldrT="[Text]" custT="1"/>
      <dgm:spPr/>
      <dgm:t>
        <a:bodyPr/>
        <a:lstStyle/>
        <a:p>
          <a:endParaRPr lang="en-US" sz="1100" dirty="0"/>
        </a:p>
      </dgm:t>
    </dgm:pt>
    <dgm:pt modelId="{6648F4CB-5502-448A-BBC7-49BFC3677693}" type="parTrans" cxnId="{7850B675-9554-45EF-9B74-881501226B10}">
      <dgm:prSet/>
      <dgm:spPr/>
      <dgm:t>
        <a:bodyPr/>
        <a:lstStyle/>
        <a:p>
          <a:endParaRPr lang="en-US"/>
        </a:p>
      </dgm:t>
    </dgm:pt>
    <dgm:pt modelId="{6A6DF945-1AFE-42C1-B694-CE4878A0CF90}" type="sibTrans" cxnId="{7850B675-9554-45EF-9B74-881501226B10}">
      <dgm:prSet/>
      <dgm:spPr/>
      <dgm:t>
        <a:bodyPr/>
        <a:lstStyle/>
        <a:p>
          <a:endParaRPr lang="en-US"/>
        </a:p>
      </dgm:t>
    </dgm:pt>
    <dgm:pt modelId="{B652B03C-145C-49D1-AE5C-D1B638450CD3}" type="pres">
      <dgm:prSet presAssocID="{D6DDAC2B-9B86-457D-9573-1F64AA90A0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AE81BE-E340-4847-B44D-89FEB0147755}" type="pres">
      <dgm:prSet presAssocID="{DD5E49EF-96F8-4403-9807-E74B341D21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F1882-81F3-4DE9-99A3-4C351FFE46E9}" type="pres">
      <dgm:prSet presAssocID="{5DAB4799-FE85-41AA-ADB3-5338A445D316}" presName="sibTrans" presStyleCnt="0"/>
      <dgm:spPr/>
      <dgm:t>
        <a:bodyPr/>
        <a:lstStyle/>
        <a:p>
          <a:endParaRPr lang="en-US"/>
        </a:p>
      </dgm:t>
    </dgm:pt>
    <dgm:pt modelId="{C7CC1A8E-7CC7-4D68-8329-9B7DC10097FF}" type="pres">
      <dgm:prSet presAssocID="{EA28CF45-E1E7-421E-95F6-EB552CD4FD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4FD22-1136-4B5A-85DC-8D5EFF70F63F}" type="pres">
      <dgm:prSet presAssocID="{F53B6E6D-893B-4ED8-8BDC-845E46232D9D}" presName="sibTrans" presStyleCnt="0"/>
      <dgm:spPr/>
      <dgm:t>
        <a:bodyPr/>
        <a:lstStyle/>
        <a:p>
          <a:endParaRPr lang="en-US"/>
        </a:p>
      </dgm:t>
    </dgm:pt>
    <dgm:pt modelId="{2E10ADD6-BDA5-4371-A2F4-86D4992E2048}" type="pres">
      <dgm:prSet presAssocID="{D4F8BA83-AD26-4967-A2BB-9043EF212F9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E20DA9-8D33-4B54-B35B-64C81ADB5BE7}" srcId="{D6DDAC2B-9B86-457D-9573-1F64AA90A090}" destId="{EA28CF45-E1E7-421E-95F6-EB552CD4FD38}" srcOrd="1" destOrd="0" parTransId="{EED5AF37-950B-4EC8-AE0E-551DC0EDF508}" sibTransId="{F53B6E6D-893B-4ED8-8BDC-845E46232D9D}"/>
    <dgm:cxn modelId="{296BF6CF-7698-4194-8E61-245DE4D4E133}" type="presOf" srcId="{EA28CF45-E1E7-421E-95F6-EB552CD4FD38}" destId="{C7CC1A8E-7CC7-4D68-8329-9B7DC10097FF}" srcOrd="0" destOrd="0" presId="urn:microsoft.com/office/officeart/2005/8/layout/hList6"/>
    <dgm:cxn modelId="{5FA4EA6F-9F55-4CAE-A3DA-3073E2DD321C}" srcId="{D6DDAC2B-9B86-457D-9573-1F64AA90A090}" destId="{DD5E49EF-96F8-4403-9807-E74B341D2128}" srcOrd="0" destOrd="0" parTransId="{8A99BFE3-623E-48BA-B9D8-92BE44AF32E1}" sibTransId="{5DAB4799-FE85-41AA-ADB3-5338A445D316}"/>
    <dgm:cxn modelId="{7850B675-9554-45EF-9B74-881501226B10}" srcId="{D6DDAC2B-9B86-457D-9573-1F64AA90A090}" destId="{D4F8BA83-AD26-4967-A2BB-9043EF212F9F}" srcOrd="2" destOrd="0" parTransId="{6648F4CB-5502-448A-BBC7-49BFC3677693}" sibTransId="{6A6DF945-1AFE-42C1-B694-CE4878A0CF90}"/>
    <dgm:cxn modelId="{09FE110A-B767-48E5-A564-CFEAF28C3817}" type="presOf" srcId="{D4F8BA83-AD26-4967-A2BB-9043EF212F9F}" destId="{2E10ADD6-BDA5-4371-A2F4-86D4992E2048}" srcOrd="0" destOrd="0" presId="urn:microsoft.com/office/officeart/2005/8/layout/hList6"/>
    <dgm:cxn modelId="{35028390-6995-4DE3-A146-4554682BCD3D}" type="presOf" srcId="{D6DDAC2B-9B86-457D-9573-1F64AA90A090}" destId="{B652B03C-145C-49D1-AE5C-D1B638450CD3}" srcOrd="0" destOrd="0" presId="urn:microsoft.com/office/officeart/2005/8/layout/hList6"/>
    <dgm:cxn modelId="{88FCB096-F480-4FAB-9B59-935E3237962D}" type="presOf" srcId="{DD5E49EF-96F8-4403-9807-E74B341D2128}" destId="{EFAE81BE-E340-4847-B44D-89FEB0147755}" srcOrd="0" destOrd="0" presId="urn:microsoft.com/office/officeart/2005/8/layout/hList6"/>
    <dgm:cxn modelId="{B4F748D1-8681-49A0-B73F-72CAEF93B30C}" type="presParOf" srcId="{B652B03C-145C-49D1-AE5C-D1B638450CD3}" destId="{EFAE81BE-E340-4847-B44D-89FEB0147755}" srcOrd="0" destOrd="0" presId="urn:microsoft.com/office/officeart/2005/8/layout/hList6"/>
    <dgm:cxn modelId="{27C7B6F9-2CB1-4C0E-8452-13C20FBAF897}" type="presParOf" srcId="{B652B03C-145C-49D1-AE5C-D1B638450CD3}" destId="{6F0F1882-81F3-4DE9-99A3-4C351FFE46E9}" srcOrd="1" destOrd="0" presId="urn:microsoft.com/office/officeart/2005/8/layout/hList6"/>
    <dgm:cxn modelId="{EC31D32B-66BD-4DD9-8F0B-E3274552E02F}" type="presParOf" srcId="{B652B03C-145C-49D1-AE5C-D1B638450CD3}" destId="{C7CC1A8E-7CC7-4D68-8329-9B7DC10097FF}" srcOrd="2" destOrd="0" presId="urn:microsoft.com/office/officeart/2005/8/layout/hList6"/>
    <dgm:cxn modelId="{21B2A019-88A5-49D4-BA62-0A5858122261}" type="presParOf" srcId="{B652B03C-145C-49D1-AE5C-D1B638450CD3}" destId="{FB44FD22-1136-4B5A-85DC-8D5EFF70F63F}" srcOrd="3" destOrd="0" presId="urn:microsoft.com/office/officeart/2005/8/layout/hList6"/>
    <dgm:cxn modelId="{C435600C-A6D3-4684-AA9F-DE3086CB582D}" type="presParOf" srcId="{B652B03C-145C-49D1-AE5C-D1B638450CD3}" destId="{2E10ADD6-BDA5-4371-A2F4-86D4992E204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E81BE-E340-4847-B44D-89FEB0147755}">
      <dsp:nvSpPr>
        <dsp:cNvPr id="0" name=""/>
        <dsp:cNvSpPr/>
      </dsp:nvSpPr>
      <dsp:spPr>
        <a:xfrm rot="16200000">
          <a:off x="-956010" y="957015"/>
          <a:ext cx="4525964" cy="261193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5400000">
        <a:off x="1005" y="905193"/>
        <a:ext cx="2611933" cy="2715578"/>
      </dsp:txXfrm>
    </dsp:sp>
    <dsp:sp modelId="{C7CC1A8E-7CC7-4D68-8329-9B7DC10097FF}">
      <dsp:nvSpPr>
        <dsp:cNvPr id="0" name=""/>
        <dsp:cNvSpPr/>
      </dsp:nvSpPr>
      <dsp:spPr>
        <a:xfrm rot="16200000">
          <a:off x="1851817" y="957015"/>
          <a:ext cx="4525964" cy="261193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>
            <a:latin typeface="Arial Black" pitchFamily="34" charset="0"/>
          </a:endParaRPr>
        </a:p>
      </dsp:txBody>
      <dsp:txXfrm rot="5400000">
        <a:off x="2808832" y="905193"/>
        <a:ext cx="2611933" cy="2715578"/>
      </dsp:txXfrm>
    </dsp:sp>
    <dsp:sp modelId="{2E10ADD6-BDA5-4371-A2F4-86D4992E2048}">
      <dsp:nvSpPr>
        <dsp:cNvPr id="0" name=""/>
        <dsp:cNvSpPr/>
      </dsp:nvSpPr>
      <dsp:spPr>
        <a:xfrm rot="16200000">
          <a:off x="4659646" y="957015"/>
          <a:ext cx="4525964" cy="261193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5400000">
        <a:off x="5616661" y="905193"/>
        <a:ext cx="2611933" cy="2715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100D64-0923-4200-BC53-276F8D312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55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defTabSz="925513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defTabSz="925513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22514BB-EC5C-47A3-8668-E0397EF2F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4A3AF0-3FFD-4DB4-9AD6-C249A41246F8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A2AF3A-6FAF-409C-83AA-A3F9CDCC6F4A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Robin: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C8B5-6496-4623-B9AB-B0590C7B401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Robin: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C8B5-6496-4623-B9AB-B0590C7B401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Robin: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C8B5-6496-4623-B9AB-B0590C7B401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Robin: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C8B5-6496-4623-B9AB-B0590C7B401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Robin: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C8B5-6496-4623-B9AB-B0590C7B401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4076700"/>
            <a:ext cx="1943100" cy="223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6700"/>
            <a:ext cx="5676900" cy="223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210D1-A85A-4AD2-AB06-225527449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1428750" y="6477000"/>
            <a:ext cx="46672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35876-8608-4DB8-867E-380DE6507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1428750" y="6477000"/>
            <a:ext cx="46672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A462C-036E-44FF-876B-85DC8849A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1428750" y="6477000"/>
            <a:ext cx="46672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36725"/>
            <a:ext cx="4038600" cy="1827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6725"/>
            <a:ext cx="4038600" cy="1827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7B77E-2E81-479E-A09D-0DB06CCB2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1428750" y="6477000"/>
            <a:ext cx="46672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C7216-748D-47B1-BBFA-9D51469EA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1428750" y="6477000"/>
            <a:ext cx="46672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F5C80-4360-4354-B069-8DE8687EA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1428750" y="6477000"/>
            <a:ext cx="46672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99E14-7734-4456-9F3D-3F4823B0E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1428750" y="6477000"/>
            <a:ext cx="46672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D4925-0CC2-4448-992E-0D4CEE25D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1428750" y="6477000"/>
            <a:ext cx="46672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CB270-B0B1-4DB4-88ED-2300716A3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1428750" y="6477000"/>
            <a:ext cx="46672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4213"/>
            <a:ext cx="2057400" cy="2879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4213"/>
            <a:ext cx="6019800" cy="2879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725F2-51FD-46CD-8684-858C061CA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1428750" y="6477000"/>
            <a:ext cx="46672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873625"/>
            <a:ext cx="3810000" cy="143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4873625"/>
            <a:ext cx="3810000" cy="143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google.com/imgres?imgurl=http://www.accca.org/images/Business%20Member%20logos/Keenan%20color.jpg&amp;imgrefurl=http://www.accca.org/i4a/pages/index.cfm?pageid=3308&amp;h=532&amp;w=1230&amp;sz=83&amp;tbnid=WFu1NDy1fs6uFM:&amp;tbnh=54&amp;tbnw=125&amp;prev=/search?q=keenan+logo&amp;tbm=isch&amp;tbo=u&amp;zoom=1&amp;q=keenan+logo&amp;usg=__jvM1r-ouxx0PsxAYsKRkBCeZReo=&amp;sa=X&amp;ei=hJYHUNO1MMW42wW02pnFBA&amp;ved=0CBcQ9QEwAw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www.google.com/imgres?imgurl=http://www.accca.org/images/Business%20Member%20logos/Keenan%20color.jpg&amp;imgrefurl=http://www.accca.org/i4a/pages/index.cfm?pageid=3308&amp;h=532&amp;w=1230&amp;sz=83&amp;tbnid=WFu1NDy1fs6uFM:&amp;tbnh=54&amp;tbnw=125&amp;prev=/search?q=keenan+logo&amp;tbm=isch&amp;tbo=u&amp;zoom=1&amp;q=keenan+logo&amp;usg=__jvM1r-ouxx0PsxAYsKRkBCeZReo=&amp;sa=X&amp;ei=hJYHUNO1MMW42wW02pnFBA&amp;ved=0CBcQ9QEwAw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3" descr="thriv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86388" y="6380163"/>
            <a:ext cx="20034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4076700"/>
            <a:ext cx="7772400" cy="557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4873625"/>
            <a:ext cx="7772400" cy="143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37"/>
          <p:cNvSpPr>
            <a:spLocks noChangeArrowheads="1"/>
          </p:cNvSpPr>
          <p:nvPr userDrawn="1"/>
        </p:nvSpPr>
        <p:spPr bwMode="gray">
          <a:xfrm flipV="1">
            <a:off x="0" y="0"/>
            <a:ext cx="9144000" cy="109538"/>
          </a:xfrm>
          <a:prstGeom prst="rect">
            <a:avLst/>
          </a:prstGeom>
          <a:solidFill>
            <a:srgbClr val="1769B8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030" name="Picture 42" descr="WLB09d015_RGB_9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09538"/>
            <a:ext cx="9144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 descr="Healthy Eating Active Living Cities Campaign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77263" y="6002338"/>
            <a:ext cx="4159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www.google.com/images?q=tbn:ANd9GcQxrC1SeneLD6ZjRsNjpcvK97xdDqocAjwNKyyBDeEejM-5EEZ6GZzpd5SH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27925" y="6348413"/>
            <a:ext cx="8763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rgbClr val="1769B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5pPr>
      <a:lvl6pPr marL="22860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6pPr>
      <a:lvl7pPr marL="27432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7pPr>
      <a:lvl8pPr marL="32004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8pPr>
      <a:lvl9pPr marL="36576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gray">
          <a:xfrm flipV="1">
            <a:off x="0" y="2962275"/>
            <a:ext cx="9144000" cy="3786188"/>
          </a:xfrm>
          <a:prstGeom prst="rect">
            <a:avLst/>
          </a:prstGeom>
          <a:solidFill>
            <a:srgbClr val="1769B8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4157663"/>
            <a:ext cx="7772400" cy="557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5pPr>
      <a:lvl6pPr marL="22860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6pPr>
      <a:lvl7pPr marL="27432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7pPr>
      <a:lvl8pPr marL="32004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8pPr>
      <a:lvl9pPr marL="36576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684213"/>
            <a:ext cx="82296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736725"/>
            <a:ext cx="82296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1"/>
          <p:cNvSpPr>
            <a:spLocks noChangeArrowheads="1"/>
          </p:cNvSpPr>
          <p:nvPr userDrawn="1"/>
        </p:nvSpPr>
        <p:spPr bwMode="gray">
          <a:xfrm flipV="1">
            <a:off x="0" y="0"/>
            <a:ext cx="9144000" cy="109538"/>
          </a:xfrm>
          <a:prstGeom prst="rect">
            <a:avLst/>
          </a:prstGeom>
          <a:solidFill>
            <a:srgbClr val="1769B8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3077" name="Picture 43" descr="thriv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86388" y="6380163"/>
            <a:ext cx="20034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Healthy Eating Active Living Cities Campaig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77263" y="6002338"/>
            <a:ext cx="4159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8" descr="http://www.google.com/images?q=tbn:ANd9GcQxrC1SeneLD6ZjRsNjpcvK97xdDqocAjwNKyyBDeEejM-5EEZ6GZzpd5SH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27925" y="6348413"/>
            <a:ext cx="8763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57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1769B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9pPr>
    </p:titleStyle>
    <p:bodyStyle>
      <a:lvl1pPr marL="2857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8BB4DC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8BB4DC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8BB4DC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8BB4DC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8BB4DC"/>
        </a:buClr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8BB4DC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8BB4DC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8BB4DC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8BB4DC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41" name="Rectangle 5"/>
          <p:cNvSpPr>
            <a:spLocks noGrp="1" noChangeArrowheads="1"/>
          </p:cNvSpPr>
          <p:nvPr>
            <p:ph type="title"/>
          </p:nvPr>
        </p:nvSpPr>
        <p:spPr>
          <a:xfrm>
            <a:off x="295275" y="3344863"/>
            <a:ext cx="7772400" cy="2737673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3100" dirty="0" smtClean="0">
                <a:solidFill>
                  <a:schemeClr val="tx2">
                    <a:lumMod val="50000"/>
                  </a:schemeClr>
                </a:solidFill>
              </a:rPr>
              <a:t>Rules of Engagement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300" b="0" dirty="0" smtClean="0">
                <a:solidFill>
                  <a:schemeClr val="tx2">
                    <a:lumMod val="50000"/>
                  </a:schemeClr>
                </a:solidFill>
              </a:rPr>
              <a:t>Optimizing Employee Participation in Wellness Programs</a:t>
            </a:r>
            <a:r>
              <a:rPr lang="en-US" sz="2300" b="0" dirty="0" smtClean="0">
                <a:solidFill>
                  <a:srgbClr val="5081C7"/>
                </a:solidFill>
              </a:rPr>
              <a:t/>
            </a:r>
            <a:br>
              <a:rPr lang="en-US" sz="2300" b="0" dirty="0" smtClean="0">
                <a:solidFill>
                  <a:srgbClr val="5081C7"/>
                </a:solidFill>
              </a:rPr>
            </a:br>
            <a:r>
              <a:rPr lang="en-US" sz="1800" b="0" dirty="0" smtClean="0">
                <a:solidFill>
                  <a:srgbClr val="5081C7"/>
                </a:solidFill>
              </a:rPr>
              <a:t/>
            </a:r>
            <a:br>
              <a:rPr lang="en-US" sz="1800" b="0" dirty="0" smtClean="0">
                <a:solidFill>
                  <a:srgbClr val="5081C7"/>
                </a:solidFill>
              </a:rPr>
            </a:b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Robin Rager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400" b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</a:rPr>
              <a:t>Director of Health Management, Keenan &amp; Associates </a:t>
            </a:r>
            <a:r>
              <a:rPr lang="en-US" sz="2400" b="0" dirty="0" smtClean="0">
                <a:solidFill>
                  <a:srgbClr val="5081C7"/>
                </a:solidFill>
              </a:rPr>
              <a:t/>
            </a:r>
            <a:br>
              <a:rPr lang="en-US" sz="2400" b="0" dirty="0" smtClean="0">
                <a:solidFill>
                  <a:srgbClr val="5081C7"/>
                </a:solidFill>
              </a:rPr>
            </a:br>
            <a:r>
              <a:rPr lang="en-US" sz="800" b="0" dirty="0" smtClean="0">
                <a:solidFill>
                  <a:srgbClr val="5081C7"/>
                </a:solidFill>
              </a:rPr>
              <a:t/>
            </a:r>
            <a:br>
              <a:rPr lang="en-US" sz="800" b="0" dirty="0" smtClean="0">
                <a:solidFill>
                  <a:srgbClr val="5081C7"/>
                </a:solidFill>
              </a:rPr>
            </a:b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Dana Rasmussen</a:t>
            </a:r>
            <a:r>
              <a:rPr lang="en-US" sz="1800" b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8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</a:rPr>
              <a:t>Senior Administrative Analyst/Risk Management, City of Livingston</a:t>
            </a:r>
            <a:br>
              <a:rPr lang="en-US" sz="1600" b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Charlotte Dixon</a:t>
            </a:r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800" b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</a:rPr>
              <a:t>Director, HEAL Cities Campaign, CA Center for Public Health Advocacy</a:t>
            </a:r>
          </a:p>
        </p:txBody>
      </p:sp>
      <p:pic>
        <p:nvPicPr>
          <p:cNvPr id="14339" name="Picture 2" descr="\\cnordwdvc012\G926821$\Cities for Workforce Health\Communication Materials\Logo\Cities-for-Workforce-Health-logoFNL.JPG"/>
          <p:cNvPicPr>
            <a:picLocks noChangeAspect="1" noChangeArrowheads="1"/>
          </p:cNvPicPr>
          <p:nvPr/>
        </p:nvPicPr>
        <p:blipFill>
          <a:blip r:embed="rId3" cstate="print"/>
          <a:srcRect l="7503" r="9391"/>
          <a:stretch>
            <a:fillRect/>
          </a:stretch>
        </p:blipFill>
        <p:spPr bwMode="auto">
          <a:xfrm>
            <a:off x="6716403" y="2968625"/>
            <a:ext cx="2427598" cy="209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2483757"/>
          </a:xfrm>
        </p:spPr>
        <p:txBody>
          <a:bodyPr/>
          <a:lstStyle/>
          <a:p>
            <a:pPr marL="457200" indent="-45720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I.  Participatory Wellness Incentive Program</a:t>
            </a:r>
          </a:p>
          <a:p>
            <a:pPr>
              <a:buNone/>
            </a:pPr>
            <a:endParaRPr lang="en-US" sz="600" b="1" dirty="0" smtClean="0">
              <a:solidFill>
                <a:srgbClr val="800000"/>
              </a:solidFill>
            </a:endParaRPr>
          </a:p>
          <a:p>
            <a:pPr>
              <a:buNone/>
            </a:pPr>
            <a:endParaRPr lang="en-US" sz="600" b="1" dirty="0" smtClean="0">
              <a:solidFill>
                <a:srgbClr val="800000"/>
              </a:solidFill>
            </a:endParaRP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Reward </a:t>
            </a:r>
            <a:r>
              <a:rPr lang="en-US" sz="2600" u="sng" dirty="0" smtClean="0">
                <a:solidFill>
                  <a:schemeClr val="tx1"/>
                </a:solidFill>
              </a:rPr>
              <a:t>is not</a:t>
            </a:r>
            <a:r>
              <a:rPr lang="en-US" sz="2600" dirty="0" smtClean="0">
                <a:solidFill>
                  <a:schemeClr val="tx1"/>
                </a:solidFill>
              </a:rPr>
              <a:t> based on a standard relating to a health factor; and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Must be made available to all similarly situated individuals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228600"/>
            <a:ext cx="4876800" cy="957263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800000"/>
                </a:solidFill>
              </a:rPr>
              <a:t>Federal Regulations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35D6F9-C2CC-4FEA-9E1E-624370E30F4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870" y="914400"/>
            <a:ext cx="8095130" cy="3790268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800000"/>
                </a:solidFill>
              </a:rPr>
              <a:t>Examples of Participatory Wellness Program Incentives:</a:t>
            </a:r>
          </a:p>
          <a:p>
            <a:pPr marL="0" indent="0">
              <a:buNone/>
            </a:pPr>
            <a:endParaRPr lang="en-US" sz="600" b="1" dirty="0" smtClean="0">
              <a:solidFill>
                <a:srgbClr val="800000"/>
              </a:solidFill>
            </a:endParaRP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Lower premium contribution for participating in biometric screening or lifestyle coaching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Lower medical co-pay for participation in a tobacco cessation program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Waiver of deductibles for participating in certain preventive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35D6F9-C2CC-4FEA-9E1E-624370E30F4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7942730" cy="4876800"/>
          </a:xfrm>
        </p:spPr>
        <p:txBody>
          <a:bodyPr>
            <a:normAutofit fontScale="85000" lnSpcReduction="10000"/>
          </a:bodyPr>
          <a:lstStyle/>
          <a:p>
            <a:pPr marL="517525" indent="-517525">
              <a:buNone/>
            </a:pPr>
            <a:r>
              <a:rPr lang="en-US" sz="3800" b="1" dirty="0" smtClean="0">
                <a:solidFill>
                  <a:srgbClr val="800000"/>
                </a:solidFill>
              </a:rPr>
              <a:t>II. Health-Contingent Wellness Incentive Program</a:t>
            </a:r>
          </a:p>
          <a:p>
            <a:pPr>
              <a:buNone/>
            </a:pPr>
            <a:endParaRPr lang="en-US" sz="600" b="1" dirty="0" smtClean="0">
              <a:solidFill>
                <a:srgbClr val="800000"/>
              </a:solidFill>
            </a:endParaRPr>
          </a:p>
          <a:p>
            <a:pPr marL="517525" lvl="1" indent="0">
              <a:buNone/>
            </a:pPr>
            <a:r>
              <a:rPr lang="en-US" sz="3100" dirty="0" smtClean="0">
                <a:solidFill>
                  <a:schemeClr val="tx1"/>
                </a:solidFill>
              </a:rPr>
              <a:t>Reward </a:t>
            </a:r>
            <a:r>
              <a:rPr lang="en-US" sz="3100" u="sng" dirty="0" smtClean="0">
                <a:solidFill>
                  <a:schemeClr val="tx1"/>
                </a:solidFill>
              </a:rPr>
              <a:t>is</a:t>
            </a:r>
            <a:r>
              <a:rPr lang="en-US" sz="3100" dirty="0" smtClean="0">
                <a:solidFill>
                  <a:schemeClr val="tx1"/>
                </a:solidFill>
              </a:rPr>
              <a:t> based on satisfying a standard relating to a health factor, and the program complies with the following:</a:t>
            </a:r>
          </a:p>
          <a:p>
            <a:pPr marL="1143000" lvl="1" indent="-342900">
              <a:buFont typeface="+mj-lt"/>
              <a:buAutoNum type="arabicPeriod"/>
              <a:tabLst>
                <a:tab pos="1143000" algn="l"/>
              </a:tabLst>
            </a:pPr>
            <a:r>
              <a:rPr lang="en-US" sz="3100" dirty="0" smtClean="0">
                <a:solidFill>
                  <a:schemeClr val="tx1"/>
                </a:solidFill>
              </a:rPr>
              <a:t>Employee must qualify for the reward at least annually;</a:t>
            </a:r>
          </a:p>
          <a:p>
            <a:pPr marL="1143000" lvl="1" indent="-342900">
              <a:buFont typeface="+mj-lt"/>
              <a:buAutoNum type="arabicPeriod"/>
              <a:tabLst>
                <a:tab pos="1143000" algn="l"/>
              </a:tabLst>
            </a:pPr>
            <a:r>
              <a:rPr lang="en-US" sz="3100" dirty="0" smtClean="0">
                <a:solidFill>
                  <a:schemeClr val="tx1"/>
                </a:solidFill>
              </a:rPr>
              <a:t>The reward is limited in amount to 20% of the cost of coverage (30% in 2014) with a maximum of 50% if designed to reduce tobacco use</a:t>
            </a:r>
          </a:p>
          <a:p>
            <a:pPr marL="1143000" lvl="1" indent="-342900">
              <a:buFont typeface="+mj-lt"/>
              <a:buAutoNum type="arabicPeriod"/>
              <a:tabLst>
                <a:tab pos="1143000" algn="l"/>
              </a:tabLst>
            </a:pPr>
            <a:r>
              <a:rPr lang="en-US" sz="3100" dirty="0" smtClean="0">
                <a:solidFill>
                  <a:schemeClr val="tx1"/>
                </a:solidFill>
              </a:rPr>
              <a:t>Reasonable in Design – not overly burdensome – alternative standards must be made available for rewards based on </a:t>
            </a:r>
            <a:r>
              <a:rPr lang="en-US" sz="3100" u="sng" dirty="0" smtClean="0">
                <a:solidFill>
                  <a:schemeClr val="tx1"/>
                </a:solidFill>
              </a:rPr>
              <a:t>initial</a:t>
            </a:r>
            <a:r>
              <a:rPr lang="en-US" sz="3100" dirty="0" smtClean="0">
                <a:solidFill>
                  <a:schemeClr val="tx1"/>
                </a:solidFill>
              </a:rPr>
              <a:t> health standards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35D6F9-C2CC-4FEA-9E1E-624370E30F4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70" y="990600"/>
            <a:ext cx="8171330" cy="354404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Examples of Health-Contingent Wellness Program Incentives</a:t>
            </a:r>
            <a:r>
              <a:rPr lang="en-US" dirty="0" smtClean="0"/>
              <a:t>: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Lower premium contribution for participating in an annual cholesterol screening and having a total cholesterol of &lt;200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Surcharge for tobacco use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Provision of a group health plan with lower deductibles and co-pays for employees whose biometrics  are within the recommended ranges for 3 out of 5 of the measures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35D6F9-C2CC-4FEA-9E1E-624370E30F4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2299032"/>
            <a:ext cx="5943600" cy="56323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Case Study:  City of Livingston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35D6F9-C2CC-4FEA-9E1E-624370E30F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97039" y="594932"/>
            <a:ext cx="5468203" cy="590931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800000"/>
                </a:solidFill>
              </a:rPr>
              <a:t>Incentives Design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35D6F9-C2CC-4FEA-9E1E-624370E30F4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97039" y="594932"/>
            <a:ext cx="5468203" cy="590931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800000"/>
                </a:solidFill>
              </a:rPr>
              <a:t>Participation Results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35D6F9-C2CC-4FEA-9E1E-624370E30F4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97039" y="594932"/>
            <a:ext cx="5468203" cy="590931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800000"/>
                </a:solidFill>
              </a:rPr>
              <a:t>Contact Information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35D6F9-C2CC-4FEA-9E1E-624370E30F4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97039" y="2866030"/>
            <a:ext cx="5468203" cy="590931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800000"/>
                </a:solidFill>
              </a:rPr>
              <a:t>Questions?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35D6F9-C2CC-4FEA-9E1E-624370E30F4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40" name="Text Box 1028"/>
          <p:cNvSpPr txBox="1">
            <a:spLocks noChangeArrowheads="1"/>
          </p:cNvSpPr>
          <p:nvPr/>
        </p:nvSpPr>
        <p:spPr bwMode="gray">
          <a:xfrm>
            <a:off x="762000" y="2016125"/>
            <a:ext cx="7010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About the League Partner Program</a:t>
            </a:r>
          </a:p>
        </p:txBody>
      </p:sp>
      <p:sp>
        <p:nvSpPr>
          <p:cNvPr id="1627142" name="Text Box 1030"/>
          <p:cNvSpPr txBox="1">
            <a:spLocks noChangeArrowheads="1"/>
          </p:cNvSpPr>
          <p:nvPr/>
        </p:nvSpPr>
        <p:spPr bwMode="gray">
          <a:xfrm>
            <a:off x="762000" y="2824163"/>
            <a:ext cx="7010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Why Workforce Health</a:t>
            </a:r>
          </a:p>
        </p:txBody>
      </p:sp>
      <p:sp>
        <p:nvSpPr>
          <p:cNvPr id="1627144" name="Text Box 1032"/>
          <p:cNvSpPr txBox="1">
            <a:spLocks noChangeArrowheads="1"/>
          </p:cNvSpPr>
          <p:nvPr/>
        </p:nvSpPr>
        <p:spPr bwMode="gray">
          <a:xfrm>
            <a:off x="762000" y="3630613"/>
            <a:ext cx="7010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What is the HEAL Cities Campaign</a:t>
            </a:r>
          </a:p>
        </p:txBody>
      </p:sp>
      <p:sp>
        <p:nvSpPr>
          <p:cNvPr id="1627146" name="Text Box 1034"/>
          <p:cNvSpPr txBox="1">
            <a:spLocks noChangeArrowheads="1"/>
          </p:cNvSpPr>
          <p:nvPr/>
        </p:nvSpPr>
        <p:spPr bwMode="gray">
          <a:xfrm>
            <a:off x="762000" y="4438650"/>
            <a:ext cx="7010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Cities for Workforce Health Overview</a:t>
            </a:r>
          </a:p>
        </p:txBody>
      </p:sp>
      <p:sp>
        <p:nvSpPr>
          <p:cNvPr id="1627148" name="Text Box 1036"/>
          <p:cNvSpPr txBox="1">
            <a:spLocks noChangeArrowheads="1"/>
          </p:cNvSpPr>
          <p:nvPr/>
        </p:nvSpPr>
        <p:spPr bwMode="gray">
          <a:xfrm>
            <a:off x="762000" y="5246688"/>
            <a:ext cx="7010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 t="10889"/>
          <a:stretch>
            <a:fillRect/>
          </a:stretch>
        </p:blipFill>
        <p:spPr bwMode="auto">
          <a:xfrm>
            <a:off x="914400" y="1255713"/>
            <a:ext cx="7239000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762000" y="914400"/>
            <a:ext cx="7620000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58585A"/>
                </a:solidFill>
                <a:ea typeface="+mj-ea"/>
                <a:cs typeface="Arial" pitchFamily="34" charset="0"/>
              </a:rPr>
              <a:t>The Health Management Continuum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2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2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2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2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7140" grpId="0"/>
      <p:bldP spid="1627142" grpId="0"/>
      <p:bldP spid="1627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 l="15625" t="46875" r="13281" b="28125"/>
          <a:stretch>
            <a:fillRect/>
          </a:stretch>
        </p:blipFill>
        <p:spPr bwMode="auto">
          <a:xfrm>
            <a:off x="315951" y="1828800"/>
            <a:ext cx="840184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609600" y="43434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0" dirty="0"/>
              <a:t>Source: National Business Group on Health, 2010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609600"/>
            <a:ext cx="5486400" cy="685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ＭＳ Ｐゴシック" pitchFamily="-112" charset="-128"/>
                <a:cs typeface="ＭＳ Ｐゴシック" pitchFamily="-112" charset="-128"/>
              </a:rPr>
              <a:t>Effects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ＭＳ Ｐゴシック" pitchFamily="-112" charset="-128"/>
                <a:cs typeface="ＭＳ Ｐゴシック" pitchFamily="-112" charset="-128"/>
              </a:rPr>
              <a:t> of Financial Incentives on Employee Participation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35D6F9-C2CC-4FEA-9E1E-624370E30F4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38137"/>
            <a:ext cx="7010400" cy="957263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Incentives Administration</a:t>
            </a:r>
            <a:endParaRPr lang="en-US" sz="3200" b="1" dirty="0">
              <a:solidFill>
                <a:srgbClr val="800000"/>
              </a:solidFill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4294967295"/>
          </p:nvPr>
        </p:nvGraphicFramePr>
        <p:xfrm>
          <a:off x="457200" y="1368424"/>
          <a:ext cx="8229600" cy="452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2996" name="TextBox 7"/>
          <p:cNvSpPr txBox="1">
            <a:spLocks noChangeArrowheads="1"/>
          </p:cNvSpPr>
          <p:nvPr/>
        </p:nvSpPr>
        <p:spPr bwMode="auto">
          <a:xfrm>
            <a:off x="674688" y="2405063"/>
            <a:ext cx="2297112" cy="246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55575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Arial Black" pitchFamily="34" charset="0"/>
                <a:ea typeface="ＭＳ Ｐゴシック" pitchFamily="-109" charset="-128"/>
              </a:rPr>
              <a:t>Prizes</a:t>
            </a:r>
            <a:endParaRPr lang="en-US" sz="1600" dirty="0">
              <a:solidFill>
                <a:schemeClr val="bg1"/>
              </a:solidFill>
              <a:latin typeface="Arial Narrow" pitchFamily="34" charset="0"/>
              <a:ea typeface="ＭＳ Ｐゴシック" pitchFamily="-109" charset="-128"/>
            </a:endParaRPr>
          </a:p>
          <a:p>
            <a:pPr marL="171450" lvl="1" indent="-171450" defTabSz="1555750" eaLnBrk="1" hangingPunct="1">
              <a:spcBef>
                <a:spcPts val="6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 Narrow" pitchFamily="34" charset="0"/>
                <a:ea typeface="ＭＳ Ｐゴシック" pitchFamily="-109" charset="-128"/>
              </a:rPr>
              <a:t>Immediate gratification</a:t>
            </a:r>
          </a:p>
          <a:p>
            <a:pPr marL="171450" lvl="1" indent="-171450" defTabSz="1555750" eaLnBrk="1" hangingPunct="1">
              <a:spcBef>
                <a:spcPts val="6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 Narrow" pitchFamily="34" charset="0"/>
                <a:ea typeface="ＭＳ Ｐゴシック" pitchFamily="-109" charset="-128"/>
              </a:rPr>
              <a:t>Participant-perceived </a:t>
            </a:r>
            <a:br>
              <a:rPr lang="en-US" sz="1600" dirty="0">
                <a:solidFill>
                  <a:schemeClr val="bg1"/>
                </a:solidFill>
                <a:latin typeface="Arial Narrow" pitchFamily="34" charset="0"/>
                <a:ea typeface="ＭＳ Ｐゴシック" pitchFamily="-109" charset="-128"/>
              </a:rPr>
            </a:br>
            <a:r>
              <a:rPr lang="en-US" sz="1600" dirty="0">
                <a:solidFill>
                  <a:schemeClr val="bg1"/>
                </a:solidFill>
                <a:latin typeface="Arial Narrow" pitchFamily="34" charset="0"/>
                <a:ea typeface="ＭＳ Ｐゴシック" pitchFamily="-109" charset="-128"/>
              </a:rPr>
              <a:t>value—low to moderate</a:t>
            </a:r>
          </a:p>
          <a:p>
            <a:pPr marL="171450" lvl="1" indent="-171450" defTabSz="1555750" eaLnBrk="1" hangingPunct="1">
              <a:spcBef>
                <a:spcPts val="6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 Narrow" pitchFamily="34" charset="0"/>
                <a:ea typeface="ＭＳ Ｐゴシック" pitchFamily="-109" charset="-128"/>
              </a:rPr>
              <a:t>Tends to drive enrollment and completion in programs, not as effective in behavior change</a:t>
            </a:r>
          </a:p>
        </p:txBody>
      </p:sp>
      <p:sp>
        <p:nvSpPr>
          <p:cNvPr id="212997" name="Rectangle 10"/>
          <p:cNvSpPr>
            <a:spLocks noChangeArrowheads="1"/>
          </p:cNvSpPr>
          <p:nvPr/>
        </p:nvSpPr>
        <p:spPr bwMode="auto">
          <a:xfrm>
            <a:off x="3352800" y="2328863"/>
            <a:ext cx="243840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Black" pitchFamily="34" charset="0"/>
                <a:ea typeface="ＭＳ Ｐゴシック" pitchFamily="-109" charset="-128"/>
              </a:rPr>
              <a:t>Gift Cards/Checks</a:t>
            </a:r>
          </a:p>
          <a:p>
            <a:pPr marL="171450" lvl="1" indent="-171450">
              <a:spcBef>
                <a:spcPts val="6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 Narrow" pitchFamily="34" charset="0"/>
                <a:ea typeface="ＭＳ Ｐゴシック" pitchFamily="-109" charset="-128"/>
              </a:rPr>
              <a:t>Immediate to long-term gratification</a:t>
            </a:r>
          </a:p>
          <a:p>
            <a:pPr marL="171450" lvl="1" indent="-171450">
              <a:spcBef>
                <a:spcPts val="6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 Narrow" pitchFamily="34" charset="0"/>
                <a:ea typeface="ＭＳ Ｐゴシック" pitchFamily="-109" charset="-128"/>
              </a:rPr>
              <a:t>Participant-perceived value—varies on dollar amount</a:t>
            </a:r>
          </a:p>
          <a:p>
            <a:pPr marL="171450" lvl="1" indent="-171450">
              <a:spcBef>
                <a:spcPts val="6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 Narrow" pitchFamily="34" charset="0"/>
                <a:ea typeface="ＭＳ Ｐゴシック" pitchFamily="-109" charset="-128"/>
              </a:rPr>
              <a:t>Tends to drive enrollment and completion in programs, not as effective in behavior change</a:t>
            </a:r>
          </a:p>
        </p:txBody>
      </p:sp>
      <p:sp>
        <p:nvSpPr>
          <p:cNvPr id="212998" name="TextBox 11"/>
          <p:cNvSpPr txBox="1">
            <a:spLocks noChangeArrowheads="1"/>
          </p:cNvSpPr>
          <p:nvPr/>
        </p:nvSpPr>
        <p:spPr bwMode="auto">
          <a:xfrm>
            <a:off x="6172200" y="2328863"/>
            <a:ext cx="2743200" cy="29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  <a:ea typeface="ＭＳ Ｐゴシック" pitchFamily="-109" charset="-128"/>
              </a:rPr>
              <a:t>Premiums, Deductibles, Co-Pays</a:t>
            </a:r>
            <a:endParaRPr lang="en-US" sz="1600" dirty="0">
              <a:solidFill>
                <a:schemeClr val="bg1"/>
              </a:solidFill>
              <a:latin typeface="Arial Narrow" pitchFamily="34" charset="0"/>
              <a:ea typeface="ＭＳ Ｐゴシック" pitchFamily="-109" charset="-128"/>
            </a:endParaRPr>
          </a:p>
          <a:p>
            <a:pPr marL="171450" lvl="1" indent="-171450">
              <a:spcBef>
                <a:spcPts val="6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 Narrow" pitchFamily="34" charset="0"/>
                <a:ea typeface="ＭＳ Ｐゴシック" pitchFamily="-109" charset="-128"/>
              </a:rPr>
              <a:t>Long-term gratification</a:t>
            </a:r>
          </a:p>
          <a:p>
            <a:pPr marL="171450" lvl="1" indent="-171450">
              <a:spcBef>
                <a:spcPts val="6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 Narrow" pitchFamily="34" charset="0"/>
                <a:ea typeface="ＭＳ Ｐゴシック" pitchFamily="-109" charset="-128"/>
              </a:rPr>
              <a:t>Participant-perceived value—high</a:t>
            </a:r>
          </a:p>
          <a:p>
            <a:pPr marL="171450" lvl="1" indent="-171450">
              <a:spcBef>
                <a:spcPts val="6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 Narrow" pitchFamily="34" charset="0"/>
                <a:ea typeface="ＭＳ Ｐゴシック" pitchFamily="-109" charset="-128"/>
              </a:rPr>
              <a:t>Non-taxable</a:t>
            </a:r>
          </a:p>
          <a:p>
            <a:pPr marL="171450" lvl="1" indent="-171450">
              <a:spcBef>
                <a:spcPts val="6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 Narrow" pitchFamily="34" charset="0"/>
                <a:ea typeface="ＭＳ Ｐゴシック" pitchFamily="-109" charset="-128"/>
              </a:rPr>
              <a:t>Can drive long-term engagement, as it ties </a:t>
            </a:r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  <a:ea typeface="ＭＳ Ｐゴシック" pitchFamily="-109" charset="-128"/>
              </a:rPr>
              <a:t>s </a:t>
            </a:r>
            <a:r>
              <a:rPr lang="en-US" sz="1600" dirty="0">
                <a:solidFill>
                  <a:schemeClr val="bg1"/>
                </a:solidFill>
                <a:latin typeface="Arial Narrow" pitchFamily="34" charset="0"/>
                <a:ea typeface="ＭＳ Ｐゴシック" pitchFamily="-109" charset="-128"/>
              </a:rPr>
              <a:t>participation directly </a:t>
            </a:r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  <a:ea typeface="ＭＳ Ｐゴシック" pitchFamily="-109" charset="-128"/>
              </a:rPr>
              <a:t>to the  </a:t>
            </a:r>
            <a:r>
              <a:rPr lang="en-US" sz="1600" dirty="0">
                <a:solidFill>
                  <a:schemeClr val="bg1"/>
                </a:solidFill>
                <a:latin typeface="Arial Narrow" pitchFamily="34" charset="0"/>
                <a:ea typeface="ＭＳ Ｐゴシック" pitchFamily="-109" charset="-128"/>
              </a:rPr>
              <a:t>health plan</a:t>
            </a:r>
          </a:p>
        </p:txBody>
      </p:sp>
      <p:pic>
        <p:nvPicPr>
          <p:cNvPr id="212999" name="Picture 4" descr="rewardoptions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2265">
            <a:off x="839788" y="1196975"/>
            <a:ext cx="14478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00" name="Picture 8" descr="0044866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1338263"/>
            <a:ext cx="914400" cy="685800"/>
          </a:xfrm>
          <a:prstGeom prst="rect">
            <a:avLst/>
          </a:prstGeom>
          <a:noFill/>
        </p:spPr>
      </p:pic>
      <p:pic>
        <p:nvPicPr>
          <p:cNvPr id="213001" name="Picture 9" descr="0044245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1566863"/>
            <a:ext cx="838200" cy="658812"/>
          </a:xfrm>
          <a:prstGeom prst="rect">
            <a:avLst/>
          </a:prstGeom>
          <a:noFill/>
        </p:spPr>
      </p:pic>
      <p:pic>
        <p:nvPicPr>
          <p:cNvPr id="213002" name="Picture 10" descr="business concepts,businessmen,concepts,day planners,eyeglasses,glasses,males,men,pens,people,photographs,planners,planning,plans,ties,time management"/>
          <p:cNvPicPr>
            <a:picLocks noChangeAspect="1" noChangeArrowheads="1"/>
          </p:cNvPicPr>
          <p:nvPr/>
        </p:nvPicPr>
        <p:blipFill>
          <a:blip r:embed="rId10" cstate="print"/>
          <a:srcRect l="10616" t="3230" r="10616" b="20462"/>
          <a:stretch>
            <a:fillRect/>
          </a:stretch>
        </p:blipFill>
        <p:spPr bwMode="auto">
          <a:xfrm>
            <a:off x="6781800" y="1338263"/>
            <a:ext cx="1066800" cy="838200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4D4F62-5199-4CAF-95D3-40DD4EE2076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173624"/>
          <a:ext cx="8001000" cy="3474576"/>
        </p:xfrm>
        <a:graphic>
          <a:graphicData uri="http://schemas.openxmlformats.org/drawingml/2006/table">
            <a:tbl>
              <a:tblPr/>
              <a:tblGrid>
                <a:gridCol w="8001000"/>
              </a:tblGrid>
              <a:tr h="397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Wellness Program Incentive Scenario 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591" marR="54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1431047">
                <a:tc>
                  <a:txBody>
                    <a:bodyPr/>
                    <a:lstStyle/>
                    <a:p>
                      <a:pPr marL="83820" marR="0" indent="-838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7663" marR="0" indent="-1190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Wellness 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Program Components:</a:t>
                      </a:r>
                    </a:p>
                    <a:p>
                      <a:pPr marL="347663" marR="0" indent="-1190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baseline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Biometric screening </a:t>
                      </a: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Personal health assessment (PHA)</a:t>
                      </a: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Wellness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website with online resources (health info, e-courses, health/fitness trackers, etc.)  </a:t>
                      </a:r>
                      <a:endParaRPr lang="en-US" sz="15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Online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w</a:t>
                      </a: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ellness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challenges </a:t>
                      </a:r>
                    </a:p>
                  </a:txBody>
                  <a:tcPr marL="54591" marR="5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83820" marR="0" indent="-76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7663" marR="0" indent="-104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Incentives:</a:t>
                      </a:r>
                    </a:p>
                    <a:p>
                      <a:pPr marL="347663" marR="0" indent="-104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aseline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14313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$50 cash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card </a:t>
                      </a: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for completing the biometric screening</a:t>
                      </a:r>
                    </a:p>
                    <a:p>
                      <a:pPr marL="457200" marR="0" lvl="0" indent="-214313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Additional $50 cash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card </a:t>
                      </a: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for completing the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PHA</a:t>
                      </a:r>
                    </a:p>
                    <a:p>
                      <a:pPr marL="457200" marR="0" lvl="0" indent="-214313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Entry in prize raffles for completing wellness challenges</a:t>
                      </a:r>
                    </a:p>
                  </a:txBody>
                  <a:tcPr marL="54591" marR="5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76">
                <a:tc>
                  <a:txBody>
                    <a:bodyPr/>
                    <a:lstStyle/>
                    <a:p>
                      <a:pPr marL="22860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Projected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Yr 3 ROI: 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1.0-1.5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591" marR="54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52400"/>
            <a:ext cx="8686800" cy="8302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Wellness Program Scenarios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4D4F62-5199-4CAF-95D3-40DD4EE2076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60042" y="914400"/>
          <a:ext cx="7848600" cy="4120746"/>
        </p:xfrm>
        <a:graphic>
          <a:graphicData uri="http://schemas.openxmlformats.org/drawingml/2006/table">
            <a:tbl>
              <a:tblPr/>
              <a:tblGrid>
                <a:gridCol w="7848600"/>
              </a:tblGrid>
              <a:tr h="315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Wellness Program Incentive Scenario B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591" marR="54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1479475">
                <a:tc>
                  <a:txBody>
                    <a:bodyPr/>
                    <a:lstStyle/>
                    <a:p>
                      <a:pPr marL="83820" marR="0" indent="-838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7663" marR="0" indent="-1190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Wellness 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Program Components:</a:t>
                      </a:r>
                    </a:p>
                    <a:p>
                      <a:pPr marL="347663" marR="0" indent="-1190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baseline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Biometric screening </a:t>
                      </a: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Personal health assessment (PHA)</a:t>
                      </a: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Wellness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website with online resources (health info, e-courses, health/fitness trackers, etc.)  </a:t>
                      </a:r>
                      <a:endParaRPr lang="en-US" sz="15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Online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w</a:t>
                      </a: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ellness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challenges</a:t>
                      </a:r>
                      <a:endParaRPr lang="en-US" sz="1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591" marR="5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0">
                <a:tc>
                  <a:txBody>
                    <a:bodyPr/>
                    <a:lstStyle/>
                    <a:p>
                      <a:pPr marL="83820" marR="0" indent="-76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7663" marR="0" indent="-104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Incentives:</a:t>
                      </a:r>
                    </a:p>
                    <a:p>
                      <a:pPr marL="347663" marR="0" indent="-104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aseline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$360/year l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ower </a:t>
                      </a: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medical premium 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contribution* in next benefits year </a:t>
                      </a: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for:  </a:t>
                      </a:r>
                    </a:p>
                    <a:p>
                      <a:pPr marL="1028700" marR="0" lvl="1" indent="-3429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AutoNum type="alphaLcParenR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completing the biometric screening</a:t>
                      </a:r>
                    </a:p>
                    <a:p>
                      <a:pPr marL="1028700" marR="0" lvl="1" indent="-3429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AutoNum type="alphaLcParenR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completing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the </a:t>
                      </a: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PHA</a:t>
                      </a:r>
                    </a:p>
                    <a:p>
                      <a:pPr marL="457200" marR="0" lvl="0" indent="-214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Entry in prize raffles for completing wellness challenges</a:t>
                      </a:r>
                    </a:p>
                    <a:p>
                      <a:pPr marL="457200" marR="0" lvl="0" indent="-214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b="0" baseline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14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latin typeface="+mn-lt"/>
                          <a:ea typeface="Calibri"/>
                          <a:cs typeface="Times New Roman"/>
                        </a:rPr>
                        <a:t>*Compared to individuals not completing the incentive requirements</a:t>
                      </a:r>
                    </a:p>
                  </a:txBody>
                  <a:tcPr marL="54591" marR="5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51">
                <a:tc>
                  <a:txBody>
                    <a:bodyPr/>
                    <a:lstStyle/>
                    <a:p>
                      <a:pPr marL="22860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Projected Yr 3 ROI: 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1.5-2.0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591" marR="54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52400"/>
            <a:ext cx="8686800" cy="8302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Wellness Program Scenarios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4D4F62-5199-4CAF-95D3-40DD4EE2076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49121" y="914400"/>
          <a:ext cx="7696200" cy="4189285"/>
        </p:xfrm>
        <a:graphic>
          <a:graphicData uri="http://schemas.openxmlformats.org/drawingml/2006/table">
            <a:tbl>
              <a:tblPr/>
              <a:tblGrid>
                <a:gridCol w="76962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Wellness Program Incentive Scenario C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591" marR="54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1710245">
                <a:tc>
                  <a:txBody>
                    <a:bodyPr/>
                    <a:lstStyle/>
                    <a:p>
                      <a:pPr marL="83820" marR="0" indent="-838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7663" marR="0" indent="-1190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Wellness 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Program Components:</a:t>
                      </a:r>
                    </a:p>
                    <a:p>
                      <a:pPr marL="347663" marR="0" indent="-1190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baseline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Biometric screening </a:t>
                      </a: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Personal health assessment (PHA)</a:t>
                      </a: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Lifestyle coaching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(online)</a:t>
                      </a:r>
                      <a:endParaRPr lang="en-US" sz="15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Wellness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website with online resources (health info, e-courses, health/fitness trackers, etc.)  </a:t>
                      </a:r>
                      <a:endParaRPr lang="en-US" sz="15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Online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w</a:t>
                      </a: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ellness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challenges</a:t>
                      </a:r>
                      <a:endParaRPr lang="en-US" sz="1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591" marR="5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600">
                <a:tc>
                  <a:txBody>
                    <a:bodyPr/>
                    <a:lstStyle/>
                    <a:p>
                      <a:pPr marL="83820" marR="0" indent="-76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7663" marR="0" indent="-104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Incentives:</a:t>
                      </a:r>
                    </a:p>
                    <a:p>
                      <a:pPr marL="347663" marR="0" indent="-104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aseline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$600/year l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ower </a:t>
                      </a: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medical premium 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contribution* in next benefits year </a:t>
                      </a: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for:  </a:t>
                      </a:r>
                    </a:p>
                    <a:p>
                      <a:pPr marL="1028700" marR="0" lvl="1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AutoNum type="alphaLcParenR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completing the biometric screening</a:t>
                      </a:r>
                    </a:p>
                    <a:p>
                      <a:pPr marL="1028700" marR="0" lvl="1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AutoNum type="alphaLcParenR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completing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the </a:t>
                      </a: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PHA</a:t>
                      </a:r>
                    </a:p>
                    <a:p>
                      <a:pPr marL="1028700" marR="0" lvl="1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AutoNum type="alphaLcParenR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completing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 certain wellness activities</a:t>
                      </a:r>
                    </a:p>
                    <a:p>
                      <a:pPr marL="1028700" marR="0" lvl="1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AutoNum type="alphaLcParenR"/>
                      </a:pPr>
                      <a:endParaRPr lang="en-US" sz="1000" b="0" baseline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14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latin typeface="+mn-lt"/>
                          <a:ea typeface="Calibri"/>
                          <a:cs typeface="Times New Roman"/>
                        </a:rPr>
                        <a:t>*Compared to individuals not completing the incentive requirements</a:t>
                      </a:r>
                    </a:p>
                  </a:txBody>
                  <a:tcPr marL="54591" marR="5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22860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Projected Yr 3 ROI: 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2.5-3.0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591" marR="54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52400"/>
            <a:ext cx="8686800" cy="8302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Wellness Program Scenarios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4D4F62-5199-4CAF-95D3-40DD4EE2076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838200"/>
          <a:ext cx="8382000" cy="4679442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305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Wellness Program Incentive Scenario D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591" marR="54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1727454">
                <a:tc>
                  <a:txBody>
                    <a:bodyPr/>
                    <a:lstStyle/>
                    <a:p>
                      <a:pPr marL="83820" marR="0" indent="-838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7663" marR="0" indent="-1190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Wellness 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Program Components:</a:t>
                      </a:r>
                    </a:p>
                    <a:p>
                      <a:pPr marL="347663" marR="0" indent="-1190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baseline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Biometric screening </a:t>
                      </a: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Personal health assessment (PHA)</a:t>
                      </a: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Health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management </a:t>
                      </a: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coaching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(telephonic)</a:t>
                      </a:r>
                      <a:endParaRPr lang="en-US" sz="15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Wellness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website with online resources (health info, e-courses, health/fitness trackers, etc.)  </a:t>
                      </a:r>
                      <a:endParaRPr lang="en-US" sz="15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Online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and onsite activities (e.g., wellness challenges, Weight Watchers, yoga, walking groups)</a:t>
                      </a:r>
                      <a:endParaRPr lang="en-US" sz="1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591" marR="5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83820" marR="0" indent="-76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7663" marR="0" indent="-104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Incentives:</a:t>
                      </a:r>
                    </a:p>
                    <a:p>
                      <a:pPr marL="347663" marR="0" indent="-104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aseline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$720/year l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ower </a:t>
                      </a: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medical premium 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contribution* in next benefits year </a:t>
                      </a: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for:  </a:t>
                      </a:r>
                    </a:p>
                    <a:p>
                      <a:pPr marL="1028700" marR="0" lvl="1" indent="-3429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AutoNum type="alphaLcParenR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completing the biometric screening</a:t>
                      </a:r>
                    </a:p>
                    <a:p>
                      <a:pPr marL="1028700" marR="0" lvl="1" indent="-3429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AutoNum type="alphaLcParenR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completing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the </a:t>
                      </a: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PHA</a:t>
                      </a:r>
                    </a:p>
                    <a:p>
                      <a:pPr marL="1028700" marR="0" lvl="1" indent="-3429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AutoNum type="alphaLcParenR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completing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 specified health management actions  based on risk classification</a:t>
                      </a:r>
                      <a:endParaRPr lang="en-US" sz="15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14313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Entry in prize raffles for earning 1000 wellness activity points</a:t>
                      </a:r>
                    </a:p>
                    <a:p>
                      <a:pPr marL="457200" marR="0" lvl="0" indent="-214313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$600/year surcharge for tobacco use (waived if enrolled in tobacco cessation program)</a:t>
                      </a:r>
                    </a:p>
                    <a:p>
                      <a:pPr marL="457200" marR="0" lvl="0" indent="-214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600" b="0" baseline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14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latin typeface="+mn-lt"/>
                          <a:ea typeface="Calibri"/>
                          <a:cs typeface="Times New Roman"/>
                        </a:rPr>
                        <a:t>*Compared to individuals not completing the incentive requirements</a:t>
                      </a:r>
                    </a:p>
                  </a:txBody>
                  <a:tcPr marL="54591" marR="5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14">
                <a:tc>
                  <a:txBody>
                    <a:bodyPr/>
                    <a:lstStyle/>
                    <a:p>
                      <a:pPr marL="22860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Projected Yr 3 ROI: 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3.0-6.0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591" marR="54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52400"/>
            <a:ext cx="8686800" cy="8302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Wellness Program Scenarios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4D4F62-5199-4CAF-95D3-40DD4EE2076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685800"/>
          <a:ext cx="8382000" cy="5116068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305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Wellness Program Incentive Scenario 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591" marR="54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1935480">
                <a:tc>
                  <a:txBody>
                    <a:bodyPr/>
                    <a:lstStyle/>
                    <a:p>
                      <a:pPr marL="83820" marR="0" indent="-838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7663" marR="0" indent="-1190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Wellness 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Program Components:</a:t>
                      </a:r>
                    </a:p>
                    <a:p>
                      <a:pPr marL="347663" marR="0" indent="-1190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baseline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Biometric screening </a:t>
                      </a: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Personal health assessment (PHA)</a:t>
                      </a: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Preventive health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screening (USPSTF recommendations)</a:t>
                      </a:r>
                      <a:endParaRPr lang="en-US" sz="15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Health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management </a:t>
                      </a: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coaching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(telephonic)</a:t>
                      </a:r>
                      <a:endParaRPr lang="en-US" sz="15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Wellness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website with online resources (health info, e-courses, health/fitness trackers, etc.)  </a:t>
                      </a:r>
                      <a:endParaRPr lang="en-US" sz="15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Online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and onsite activities (e.g., wellness challenges, Weight Watchers, yoga, walking groups)</a:t>
                      </a:r>
                      <a:endParaRPr lang="en-US" sz="1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591" marR="5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0">
                <a:tc>
                  <a:txBody>
                    <a:bodyPr/>
                    <a:lstStyle/>
                    <a:p>
                      <a:pPr marL="83820" marR="0" indent="-76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7663" marR="0" indent="-104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Incentives:</a:t>
                      </a:r>
                    </a:p>
                    <a:p>
                      <a:pPr marL="347663" marR="0" indent="-104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aseline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286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Lower-deductibles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and lower co-payments for medical care* in next benefits year </a:t>
                      </a: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for:  </a:t>
                      </a:r>
                    </a:p>
                    <a:p>
                      <a:pPr marL="1028700" marR="0" lvl="1" indent="-3429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AutoNum type="alphaLcParenR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completing the biometric screening</a:t>
                      </a:r>
                    </a:p>
                    <a:p>
                      <a:pPr marL="1028700" marR="0" lvl="1" indent="-3429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AutoNum type="alphaLcParenR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completing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the </a:t>
                      </a: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PHA</a:t>
                      </a:r>
                    </a:p>
                    <a:p>
                      <a:pPr marL="1028700" marR="0" lvl="1" indent="-3429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AutoNum type="alphaLcParenR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completing the preventive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health screening</a:t>
                      </a:r>
                      <a:endParaRPr lang="en-US" sz="15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028700" marR="0" lvl="1" indent="-3429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AutoNum type="alphaLcParenR"/>
                      </a:pPr>
                      <a:r>
                        <a:rPr lang="en-US" sz="1500" b="0" dirty="0" smtClean="0">
                          <a:latin typeface="+mn-lt"/>
                          <a:ea typeface="Calibri"/>
                          <a:cs typeface="Times New Roman"/>
                        </a:rPr>
                        <a:t>completing</a:t>
                      </a: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  specified health management actions  based on risk classification</a:t>
                      </a:r>
                      <a:endParaRPr lang="en-US" sz="15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14313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Entry in prize raffles for earning 1000 wellness activity points</a:t>
                      </a:r>
                    </a:p>
                    <a:p>
                      <a:pPr marL="457200" marR="0" lvl="0" indent="-214313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500" b="0" baseline="0" dirty="0" smtClean="0">
                          <a:latin typeface="+mn-lt"/>
                          <a:ea typeface="Calibri"/>
                          <a:cs typeface="Times New Roman"/>
                        </a:rPr>
                        <a:t>$600/year surcharge for tobacco use (waived if enrolled in tobacco cessation program)</a:t>
                      </a:r>
                    </a:p>
                    <a:p>
                      <a:pPr marL="457200" marR="0" lvl="0" indent="-214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600" b="0" baseline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-214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latin typeface="+mn-lt"/>
                          <a:ea typeface="Calibri"/>
                          <a:cs typeface="Times New Roman"/>
                        </a:rPr>
                        <a:t>*Compared to individuals not completing the incentive requirements</a:t>
                      </a:r>
                    </a:p>
                  </a:txBody>
                  <a:tcPr marL="54591" marR="5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14">
                <a:tc>
                  <a:txBody>
                    <a:bodyPr/>
                    <a:lstStyle/>
                    <a:p>
                      <a:pPr marL="22860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Projected Yr 3 ROI: 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2.5-6.5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591" marR="54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52400"/>
            <a:ext cx="8686800" cy="8302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Wellness Program Scenarios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4D4F62-5199-4CAF-95D3-40DD4EE2076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7296CE"/>
      </a:accent2>
      <a:accent3>
        <a:srgbClr val="FFFFFF"/>
      </a:accent3>
      <a:accent4>
        <a:srgbClr val="000000"/>
      </a:accent4>
      <a:accent5>
        <a:srgbClr val="B6DBCF"/>
      </a:accent5>
      <a:accent6>
        <a:srgbClr val="6787BA"/>
      </a:accent6>
      <a:hlink>
        <a:srgbClr val="7FB741"/>
      </a:hlink>
      <a:folHlink>
        <a:srgbClr val="DA6426"/>
      </a:folHlink>
    </a:clrScheme>
    <a:fontScheme name="Title Slid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7296CE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6787BA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gue Slide">
  <a:themeElements>
    <a:clrScheme name="Segue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7296CE"/>
      </a:accent2>
      <a:accent3>
        <a:srgbClr val="FFFFFF"/>
      </a:accent3>
      <a:accent4>
        <a:srgbClr val="000000"/>
      </a:accent4>
      <a:accent5>
        <a:srgbClr val="B6DBCF"/>
      </a:accent5>
      <a:accent6>
        <a:srgbClr val="6787BA"/>
      </a:accent6>
      <a:hlink>
        <a:srgbClr val="7FB741"/>
      </a:hlink>
      <a:folHlink>
        <a:srgbClr val="DA6426"/>
      </a:folHlink>
    </a:clrScheme>
    <a:fontScheme name="Segue Slid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Segue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7296CE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6787BA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gue Slide 2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t Slide">
  <a:themeElements>
    <a:clrScheme name="Content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8086C1"/>
      </a:accent2>
      <a:accent3>
        <a:srgbClr val="FFFFFF"/>
      </a:accent3>
      <a:accent4>
        <a:srgbClr val="000000"/>
      </a:accent4>
      <a:accent5>
        <a:srgbClr val="B6DBCF"/>
      </a:accent5>
      <a:accent6>
        <a:srgbClr val="7379AF"/>
      </a:accent6>
      <a:hlink>
        <a:srgbClr val="7FB741"/>
      </a:hlink>
      <a:folHlink>
        <a:srgbClr val="DA6426"/>
      </a:folHlink>
    </a:clrScheme>
    <a:fontScheme name="Content Slid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ontent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5826</TotalTime>
  <Words>879</Words>
  <Application>Microsoft Office PowerPoint</Application>
  <PresentationFormat>Letter Paper (8.5x11 in)</PresentationFormat>
  <Paragraphs>178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Title Slide</vt:lpstr>
      <vt:lpstr>Segue Slide</vt:lpstr>
      <vt:lpstr>Content Slide</vt:lpstr>
      <vt:lpstr>Rules of Engagement Optimizing Employee Participation in Wellness Programs  Robin Rager Director of Health Management, Keenan &amp; Associates   Dana Rasmussen Senior Administrative Analyst/Risk Management, City of Livingston  Charlotte Dixon Director, HEAL Cities Campaign, CA Center for Public Health Advocacy</vt:lpstr>
      <vt:lpstr>PowerPoint Presentation</vt:lpstr>
      <vt:lpstr>PowerPoint Presentation</vt:lpstr>
      <vt:lpstr>Incentives Administration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Federal Regulations</vt:lpstr>
      <vt:lpstr>PowerPoint Presentation</vt:lpstr>
      <vt:lpstr>PowerPoint Presentation</vt:lpstr>
      <vt:lpstr>PowerPoint Presentation</vt:lpstr>
      <vt:lpstr>Case Study:  City of Livingston</vt:lpstr>
      <vt:lpstr>Incentives Design</vt:lpstr>
      <vt:lpstr>Participation Results</vt:lpstr>
      <vt:lpstr>Contact Information</vt:lpstr>
      <vt:lpstr>Questions?</vt:lpstr>
    </vt:vector>
  </TitlesOfParts>
  <Company>Duarte Design,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Robin Rager</dc:creator>
  <cp:lastModifiedBy>Michael Egan</cp:lastModifiedBy>
  <cp:revision>875</cp:revision>
  <cp:lastPrinted>2011-04-14T17:03:44Z</cp:lastPrinted>
  <dcterms:created xsi:type="dcterms:W3CDTF">2007-10-19T22:49:56Z</dcterms:created>
  <dcterms:modified xsi:type="dcterms:W3CDTF">2014-04-29T15:25:56Z</dcterms:modified>
</cp:coreProperties>
</file>