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89" r:id="rId2"/>
    <p:sldMasterId id="2147483691" r:id="rId3"/>
  </p:sldMasterIdLst>
  <p:notesMasterIdLst>
    <p:notesMasterId r:id="rId30"/>
  </p:notesMasterIdLst>
  <p:handoutMasterIdLst>
    <p:handoutMasterId r:id="rId31"/>
  </p:handoutMasterIdLst>
  <p:sldIdLst>
    <p:sldId id="354" r:id="rId4"/>
    <p:sldId id="382" r:id="rId5"/>
    <p:sldId id="463" r:id="rId6"/>
    <p:sldId id="471" r:id="rId7"/>
    <p:sldId id="485" r:id="rId8"/>
    <p:sldId id="473" r:id="rId9"/>
    <p:sldId id="489" r:id="rId10"/>
    <p:sldId id="495" r:id="rId11"/>
    <p:sldId id="474" r:id="rId12"/>
    <p:sldId id="508" r:id="rId13"/>
    <p:sldId id="516" r:id="rId14"/>
    <p:sldId id="510" r:id="rId15"/>
    <p:sldId id="517" r:id="rId16"/>
    <p:sldId id="512" r:id="rId17"/>
    <p:sldId id="513" r:id="rId18"/>
    <p:sldId id="514" r:id="rId19"/>
    <p:sldId id="518" r:id="rId20"/>
    <p:sldId id="519" r:id="rId21"/>
    <p:sldId id="502" r:id="rId22"/>
    <p:sldId id="503" r:id="rId23"/>
    <p:sldId id="504" r:id="rId24"/>
    <p:sldId id="505" r:id="rId25"/>
    <p:sldId id="506" r:id="rId26"/>
    <p:sldId id="507" r:id="rId27"/>
    <p:sldId id="453" r:id="rId28"/>
    <p:sldId id="411" r:id="rId29"/>
  </p:sldIdLst>
  <p:sldSz cx="9144000" cy="6858000" type="letter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24A"/>
    <a:srgbClr val="820060"/>
    <a:srgbClr val="993366"/>
    <a:srgbClr val="1769B8"/>
    <a:srgbClr val="5081C7"/>
    <a:srgbClr val="E8E8E8"/>
    <a:srgbClr val="7D3815"/>
    <a:srgbClr val="39531D"/>
    <a:srgbClr val="216A8B"/>
    <a:srgbClr val="7F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0653" autoAdjust="0"/>
  </p:normalViewPr>
  <p:slideViewPr>
    <p:cSldViewPr snapToGrid="0" snapToObjects="1">
      <p:cViewPr>
        <p:scale>
          <a:sx n="80" d="100"/>
          <a:sy n="80" d="100"/>
        </p:scale>
        <p:origin x="-108" y="-72"/>
      </p:cViewPr>
      <p:guideLst>
        <p:guide orient="horz" pos="1152"/>
        <p:guide orient="horz" pos="3744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974" y="-78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0EB88-869B-4026-B350-1AD7960285C6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11D06FA8-F135-4A56-95DF-A5868BA97A8B}">
      <dgm:prSet phldrT="[Text]" custT="1"/>
      <dgm:spPr>
        <a:solidFill>
          <a:srgbClr val="63E24A"/>
        </a:solidFill>
      </dgm:spPr>
      <dgm:t>
        <a:bodyPr/>
        <a:lstStyle/>
        <a:p>
          <a:r>
            <a:rPr lang="en-US" sz="1400" b="1" dirty="0" smtClean="0"/>
            <a:t>Skills &amp; Tools</a:t>
          </a:r>
        </a:p>
        <a:p>
          <a:r>
            <a:rPr lang="en-US" sz="1400" b="1" dirty="0" smtClean="0"/>
            <a:t>25%</a:t>
          </a:r>
          <a:endParaRPr lang="en-US" sz="1400" b="1" dirty="0"/>
        </a:p>
      </dgm:t>
    </dgm:pt>
    <dgm:pt modelId="{72DB7749-4280-4B75-B162-F472469789CC}" type="parTrans" cxnId="{C7F6AD7A-46D9-4952-8A31-65FECBB1AE7E}">
      <dgm:prSet/>
      <dgm:spPr/>
      <dgm:t>
        <a:bodyPr/>
        <a:lstStyle/>
        <a:p>
          <a:endParaRPr lang="en-US"/>
        </a:p>
      </dgm:t>
    </dgm:pt>
    <dgm:pt modelId="{ACC0B084-DDB8-4392-9A59-9D3F21C0EA01}" type="sibTrans" cxnId="{C7F6AD7A-46D9-4952-8A31-65FECBB1AE7E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91035D3C-6BED-4024-82D0-3751DCED0C08}">
      <dgm:prSet phldrT="[Text]" custT="1"/>
      <dgm:spPr>
        <a:solidFill>
          <a:srgbClr val="00364E"/>
        </a:solidFill>
      </dgm:spPr>
      <dgm:t>
        <a:bodyPr/>
        <a:lstStyle/>
        <a:p>
          <a:r>
            <a:rPr lang="en-US" sz="1600" b="1" dirty="0" smtClean="0"/>
            <a:t>Motivation</a:t>
          </a:r>
          <a:br>
            <a:rPr lang="en-US" sz="1600" b="1" dirty="0" smtClean="0"/>
          </a:br>
          <a:r>
            <a:rPr lang="en-US" sz="1600" b="1" dirty="0" smtClean="0"/>
            <a:t>30%</a:t>
          </a:r>
          <a:endParaRPr lang="en-US" sz="900" b="1" dirty="0"/>
        </a:p>
      </dgm:t>
    </dgm:pt>
    <dgm:pt modelId="{059ACBFC-4C49-4404-B223-B650EB8E9138}" type="sibTrans" cxnId="{DEF4EEE1-67D0-414E-9DC1-ACEB122108BD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91A47EBE-3EA3-4C16-AC89-01FF66B61C04}" type="parTrans" cxnId="{DEF4EEE1-67D0-414E-9DC1-ACEB122108BD}">
      <dgm:prSet/>
      <dgm:spPr/>
      <dgm:t>
        <a:bodyPr/>
        <a:lstStyle/>
        <a:p>
          <a:endParaRPr lang="en-US"/>
        </a:p>
      </dgm:t>
    </dgm:pt>
    <dgm:pt modelId="{D77B83CC-309C-433B-859A-39F8601D4039}">
      <dgm:prSet phldrT="[Text]" custT="1"/>
      <dgm:spPr/>
      <dgm:t>
        <a:bodyPr/>
        <a:lstStyle/>
        <a:p>
          <a:r>
            <a:rPr lang="en-US" sz="900" b="1" dirty="0" smtClean="0"/>
            <a:t>Awareness &amp; Education</a:t>
          </a:r>
        </a:p>
        <a:p>
          <a:r>
            <a:rPr lang="en-US" sz="900" b="1" dirty="0" smtClean="0"/>
            <a:t>5%</a:t>
          </a:r>
          <a:endParaRPr lang="en-US" sz="900" b="1" dirty="0"/>
        </a:p>
      </dgm:t>
    </dgm:pt>
    <dgm:pt modelId="{916B3196-36BC-4518-AF25-07E4067AB8B6}" type="sibTrans" cxnId="{399FE9A3-7B6E-490C-971D-995E124C3A3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DEE3F212-64D9-40C9-B82F-D6B832719A18}" type="parTrans" cxnId="{399FE9A3-7B6E-490C-971D-995E124C3A39}">
      <dgm:prSet/>
      <dgm:spPr/>
      <dgm:t>
        <a:bodyPr/>
        <a:lstStyle/>
        <a:p>
          <a:endParaRPr lang="en-US"/>
        </a:p>
      </dgm:t>
    </dgm:pt>
    <dgm:pt modelId="{B4FAFE86-49C4-4612-BE73-69FE2D24FFAA}" type="pres">
      <dgm:prSet presAssocID="{1480EB88-869B-4026-B350-1AD7960285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A524FC-774E-41FF-AA1A-90CD17B311C3}" type="pres">
      <dgm:prSet presAssocID="{91035D3C-6BED-4024-82D0-3751DCED0C08}" presName="gear1" presStyleLbl="node1" presStyleIdx="0" presStyleCnt="3" custScaleX="125000" custScaleY="122727" custLinFactNeighborX="-30114" custLinFactNeighborY="136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9AEB6-C466-47CD-A630-AEEFFB8DC73A}" type="pres">
      <dgm:prSet presAssocID="{91035D3C-6BED-4024-82D0-3751DCED0C08}" presName="gear1srcNode" presStyleLbl="node1" presStyleIdx="0" presStyleCnt="3"/>
      <dgm:spPr/>
      <dgm:t>
        <a:bodyPr/>
        <a:lstStyle/>
        <a:p>
          <a:endParaRPr lang="en-US"/>
        </a:p>
      </dgm:t>
    </dgm:pt>
    <dgm:pt modelId="{C54A1A37-0499-4F4E-B371-662C6420B4FD}" type="pres">
      <dgm:prSet presAssocID="{91035D3C-6BED-4024-82D0-3751DCED0C08}" presName="gear1dstNode" presStyleLbl="node1" presStyleIdx="0" presStyleCnt="3"/>
      <dgm:spPr/>
      <dgm:t>
        <a:bodyPr/>
        <a:lstStyle/>
        <a:p>
          <a:endParaRPr lang="en-US"/>
        </a:p>
      </dgm:t>
    </dgm:pt>
    <dgm:pt modelId="{4E8B343F-2824-49FA-894C-D6DE913CFA71}" type="pres">
      <dgm:prSet presAssocID="{11D06FA8-F135-4A56-95DF-A5868BA97A8B}" presName="gear2" presStyleLbl="node1" presStyleIdx="1" presStyleCnt="3" custLinFactNeighborX="-20781" custLinFactNeighborY="-48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2CF56-AFC2-4E33-95DA-E23B61734729}" type="pres">
      <dgm:prSet presAssocID="{11D06FA8-F135-4A56-95DF-A5868BA97A8B}" presName="gear2srcNode" presStyleLbl="node1" presStyleIdx="1" presStyleCnt="3"/>
      <dgm:spPr/>
      <dgm:t>
        <a:bodyPr/>
        <a:lstStyle/>
        <a:p>
          <a:endParaRPr lang="en-US"/>
        </a:p>
      </dgm:t>
    </dgm:pt>
    <dgm:pt modelId="{F001FE58-7121-417E-82F0-B44A6207A5FF}" type="pres">
      <dgm:prSet presAssocID="{11D06FA8-F135-4A56-95DF-A5868BA97A8B}" presName="gear2dstNode" presStyleLbl="node1" presStyleIdx="1" presStyleCnt="3"/>
      <dgm:spPr/>
      <dgm:t>
        <a:bodyPr/>
        <a:lstStyle/>
        <a:p>
          <a:endParaRPr lang="en-US"/>
        </a:p>
      </dgm:t>
    </dgm:pt>
    <dgm:pt modelId="{87109753-AD6A-4AC1-B9D8-FDEC3523666C}" type="pres">
      <dgm:prSet presAssocID="{D77B83CC-309C-433B-859A-39F8601D4039}" presName="gear3" presStyleLbl="node1" presStyleIdx="2" presStyleCnt="3" custScaleX="71911" custScaleY="71205" custLinFactNeighborX="5357" custLinFactNeighborY="-3981"/>
      <dgm:spPr/>
      <dgm:t>
        <a:bodyPr/>
        <a:lstStyle/>
        <a:p>
          <a:endParaRPr lang="en-US"/>
        </a:p>
      </dgm:t>
    </dgm:pt>
    <dgm:pt modelId="{6FCF19B7-3F91-459A-9014-B70F3F832D34}" type="pres">
      <dgm:prSet presAssocID="{D77B83CC-309C-433B-859A-39F8601D40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69E8A-1CB3-484A-B165-64D87B7390D9}" type="pres">
      <dgm:prSet presAssocID="{D77B83CC-309C-433B-859A-39F8601D4039}" presName="gear3srcNode" presStyleLbl="node1" presStyleIdx="2" presStyleCnt="3"/>
      <dgm:spPr/>
      <dgm:t>
        <a:bodyPr/>
        <a:lstStyle/>
        <a:p>
          <a:endParaRPr lang="en-US"/>
        </a:p>
      </dgm:t>
    </dgm:pt>
    <dgm:pt modelId="{A8F98495-F2D7-41B8-898C-EB760D9F4A9D}" type="pres">
      <dgm:prSet presAssocID="{D77B83CC-309C-433B-859A-39F8601D4039}" presName="gear3dstNode" presStyleLbl="node1" presStyleIdx="2" presStyleCnt="3"/>
      <dgm:spPr/>
      <dgm:t>
        <a:bodyPr/>
        <a:lstStyle/>
        <a:p>
          <a:endParaRPr lang="en-US"/>
        </a:p>
      </dgm:t>
    </dgm:pt>
    <dgm:pt modelId="{53F767F1-0F46-4557-94BB-46E55302B204}" type="pres">
      <dgm:prSet presAssocID="{059ACBFC-4C49-4404-B223-B650EB8E9138}" presName="connector1" presStyleLbl="sibTrans2D1" presStyleIdx="0" presStyleCnt="3" custScaleX="97087" custScaleY="102415" custLinFactNeighborX="-12711" custLinFactNeighborY="-11890"/>
      <dgm:spPr/>
      <dgm:t>
        <a:bodyPr/>
        <a:lstStyle/>
        <a:p>
          <a:endParaRPr lang="en-US"/>
        </a:p>
      </dgm:t>
    </dgm:pt>
    <dgm:pt modelId="{60BFCDD0-6A1D-4151-8072-B1F4276A7E18}" type="pres">
      <dgm:prSet presAssocID="{ACC0B084-DDB8-4392-9A59-9D3F21C0EA01}" presName="connector2" presStyleLbl="sibTrans2D1" presStyleIdx="1" presStyleCnt="3" custLinFactNeighborX="-28062" custLinFactNeighborY="1147"/>
      <dgm:spPr/>
      <dgm:t>
        <a:bodyPr/>
        <a:lstStyle/>
        <a:p>
          <a:endParaRPr lang="en-US"/>
        </a:p>
      </dgm:t>
    </dgm:pt>
    <dgm:pt modelId="{88330298-9CB0-4BB8-A569-5A556482CF3A}" type="pres">
      <dgm:prSet presAssocID="{916B3196-36BC-4518-AF25-07E4067AB8B6}" presName="connector3" presStyleLbl="sibTrans2D1" presStyleIdx="2" presStyleCnt="3" custAng="17943589" custLinFactNeighborX="-28066" custLinFactNeighborY="31213"/>
      <dgm:spPr/>
      <dgm:t>
        <a:bodyPr/>
        <a:lstStyle/>
        <a:p>
          <a:endParaRPr lang="en-US"/>
        </a:p>
      </dgm:t>
    </dgm:pt>
  </dgm:ptLst>
  <dgm:cxnLst>
    <dgm:cxn modelId="{F711BE27-89F6-4FA3-8DED-3B81A45097DE}" type="presOf" srcId="{91035D3C-6BED-4024-82D0-3751DCED0C08}" destId="{1499AEB6-C466-47CD-A630-AEEFFB8DC73A}" srcOrd="1" destOrd="0" presId="urn:microsoft.com/office/officeart/2005/8/layout/gear1"/>
    <dgm:cxn modelId="{805E66B1-BB17-41F0-9D6E-AA35CACCDDFD}" type="presOf" srcId="{11D06FA8-F135-4A56-95DF-A5868BA97A8B}" destId="{F001FE58-7121-417E-82F0-B44A6207A5FF}" srcOrd="2" destOrd="0" presId="urn:microsoft.com/office/officeart/2005/8/layout/gear1"/>
    <dgm:cxn modelId="{F7CB5104-4C9D-4E43-AA03-1E9328DA058C}" type="presOf" srcId="{916B3196-36BC-4518-AF25-07E4067AB8B6}" destId="{88330298-9CB0-4BB8-A569-5A556482CF3A}" srcOrd="0" destOrd="0" presId="urn:microsoft.com/office/officeart/2005/8/layout/gear1"/>
    <dgm:cxn modelId="{DEF4EEE1-67D0-414E-9DC1-ACEB122108BD}" srcId="{1480EB88-869B-4026-B350-1AD7960285C6}" destId="{91035D3C-6BED-4024-82D0-3751DCED0C08}" srcOrd="0" destOrd="0" parTransId="{91A47EBE-3EA3-4C16-AC89-01FF66B61C04}" sibTransId="{059ACBFC-4C49-4404-B223-B650EB8E9138}"/>
    <dgm:cxn modelId="{3E5CECED-778E-4B0C-89DA-9F3537F7B21F}" type="presOf" srcId="{1480EB88-869B-4026-B350-1AD7960285C6}" destId="{B4FAFE86-49C4-4612-BE73-69FE2D24FFAA}" srcOrd="0" destOrd="0" presId="urn:microsoft.com/office/officeart/2005/8/layout/gear1"/>
    <dgm:cxn modelId="{AE416BE7-0C8F-44C4-A6E6-F368FA3C91C8}" type="presOf" srcId="{D77B83CC-309C-433B-859A-39F8601D4039}" destId="{6FCF19B7-3F91-459A-9014-B70F3F832D34}" srcOrd="1" destOrd="0" presId="urn:microsoft.com/office/officeart/2005/8/layout/gear1"/>
    <dgm:cxn modelId="{273E9CB6-E7DF-441F-869A-E8A161929D1F}" type="presOf" srcId="{ACC0B084-DDB8-4392-9A59-9D3F21C0EA01}" destId="{60BFCDD0-6A1D-4151-8072-B1F4276A7E18}" srcOrd="0" destOrd="0" presId="urn:microsoft.com/office/officeart/2005/8/layout/gear1"/>
    <dgm:cxn modelId="{FA49527B-3E5F-4F37-8C04-93DCBFFD0DBB}" type="presOf" srcId="{D77B83CC-309C-433B-859A-39F8601D4039}" destId="{87109753-AD6A-4AC1-B9D8-FDEC3523666C}" srcOrd="0" destOrd="0" presId="urn:microsoft.com/office/officeart/2005/8/layout/gear1"/>
    <dgm:cxn modelId="{A41187A3-94BF-4A8E-875C-FA1C354CF212}" type="presOf" srcId="{D77B83CC-309C-433B-859A-39F8601D4039}" destId="{A8F98495-F2D7-41B8-898C-EB760D9F4A9D}" srcOrd="3" destOrd="0" presId="urn:microsoft.com/office/officeart/2005/8/layout/gear1"/>
    <dgm:cxn modelId="{30242563-E1DC-41DC-9EF0-E29D6A01A2E0}" type="presOf" srcId="{91035D3C-6BED-4024-82D0-3751DCED0C08}" destId="{29A524FC-774E-41FF-AA1A-90CD17B311C3}" srcOrd="0" destOrd="0" presId="urn:microsoft.com/office/officeart/2005/8/layout/gear1"/>
    <dgm:cxn modelId="{399FE9A3-7B6E-490C-971D-995E124C3A39}" srcId="{1480EB88-869B-4026-B350-1AD7960285C6}" destId="{D77B83CC-309C-433B-859A-39F8601D4039}" srcOrd="2" destOrd="0" parTransId="{DEE3F212-64D9-40C9-B82F-D6B832719A18}" sibTransId="{916B3196-36BC-4518-AF25-07E4067AB8B6}"/>
    <dgm:cxn modelId="{C7F6AD7A-46D9-4952-8A31-65FECBB1AE7E}" srcId="{1480EB88-869B-4026-B350-1AD7960285C6}" destId="{11D06FA8-F135-4A56-95DF-A5868BA97A8B}" srcOrd="1" destOrd="0" parTransId="{72DB7749-4280-4B75-B162-F472469789CC}" sibTransId="{ACC0B084-DDB8-4392-9A59-9D3F21C0EA01}"/>
    <dgm:cxn modelId="{08CE7706-E3D6-459D-BCF8-01DF30A0966A}" type="presOf" srcId="{11D06FA8-F135-4A56-95DF-A5868BA97A8B}" destId="{0CE2CF56-AFC2-4E33-95DA-E23B61734729}" srcOrd="1" destOrd="0" presId="urn:microsoft.com/office/officeart/2005/8/layout/gear1"/>
    <dgm:cxn modelId="{D02FFA47-5A49-426F-98BC-8D46EBB087D6}" type="presOf" srcId="{91035D3C-6BED-4024-82D0-3751DCED0C08}" destId="{C54A1A37-0499-4F4E-B371-662C6420B4FD}" srcOrd="2" destOrd="0" presId="urn:microsoft.com/office/officeart/2005/8/layout/gear1"/>
    <dgm:cxn modelId="{81E5618A-EA58-4A96-B636-355C184179CD}" type="presOf" srcId="{D77B83CC-309C-433B-859A-39F8601D4039}" destId="{ED169E8A-1CB3-484A-B165-64D87B7390D9}" srcOrd="2" destOrd="0" presId="urn:microsoft.com/office/officeart/2005/8/layout/gear1"/>
    <dgm:cxn modelId="{DBB762D8-F6F2-4782-A937-AA300E0D3128}" type="presOf" srcId="{11D06FA8-F135-4A56-95DF-A5868BA97A8B}" destId="{4E8B343F-2824-49FA-894C-D6DE913CFA71}" srcOrd="0" destOrd="0" presId="urn:microsoft.com/office/officeart/2005/8/layout/gear1"/>
    <dgm:cxn modelId="{2C34AFE4-A8E1-4973-8A23-CC9C24797F46}" type="presOf" srcId="{059ACBFC-4C49-4404-B223-B650EB8E9138}" destId="{53F767F1-0F46-4557-94BB-46E55302B204}" srcOrd="0" destOrd="0" presId="urn:microsoft.com/office/officeart/2005/8/layout/gear1"/>
    <dgm:cxn modelId="{13E8044E-C36C-4229-A1FD-21157A8AE561}" type="presParOf" srcId="{B4FAFE86-49C4-4612-BE73-69FE2D24FFAA}" destId="{29A524FC-774E-41FF-AA1A-90CD17B311C3}" srcOrd="0" destOrd="0" presId="urn:microsoft.com/office/officeart/2005/8/layout/gear1"/>
    <dgm:cxn modelId="{689EE7FD-443C-48ED-B938-A8B9C382172A}" type="presParOf" srcId="{B4FAFE86-49C4-4612-BE73-69FE2D24FFAA}" destId="{1499AEB6-C466-47CD-A630-AEEFFB8DC73A}" srcOrd="1" destOrd="0" presId="urn:microsoft.com/office/officeart/2005/8/layout/gear1"/>
    <dgm:cxn modelId="{DC55249E-4C70-42A6-A3E1-85F2C0CA3BEB}" type="presParOf" srcId="{B4FAFE86-49C4-4612-BE73-69FE2D24FFAA}" destId="{C54A1A37-0499-4F4E-B371-662C6420B4FD}" srcOrd="2" destOrd="0" presId="urn:microsoft.com/office/officeart/2005/8/layout/gear1"/>
    <dgm:cxn modelId="{C6A04941-FAB8-4917-998C-241A2CF23523}" type="presParOf" srcId="{B4FAFE86-49C4-4612-BE73-69FE2D24FFAA}" destId="{4E8B343F-2824-49FA-894C-D6DE913CFA71}" srcOrd="3" destOrd="0" presId="urn:microsoft.com/office/officeart/2005/8/layout/gear1"/>
    <dgm:cxn modelId="{8734578E-7099-45A5-8151-1A9AFEF347C3}" type="presParOf" srcId="{B4FAFE86-49C4-4612-BE73-69FE2D24FFAA}" destId="{0CE2CF56-AFC2-4E33-95DA-E23B61734729}" srcOrd="4" destOrd="0" presId="urn:microsoft.com/office/officeart/2005/8/layout/gear1"/>
    <dgm:cxn modelId="{68008B91-70CD-41F0-8C2E-77B3F27CD97E}" type="presParOf" srcId="{B4FAFE86-49C4-4612-BE73-69FE2D24FFAA}" destId="{F001FE58-7121-417E-82F0-B44A6207A5FF}" srcOrd="5" destOrd="0" presId="urn:microsoft.com/office/officeart/2005/8/layout/gear1"/>
    <dgm:cxn modelId="{6B320939-4A7F-4BCD-99FB-609F8C7BA57F}" type="presParOf" srcId="{B4FAFE86-49C4-4612-BE73-69FE2D24FFAA}" destId="{87109753-AD6A-4AC1-B9D8-FDEC3523666C}" srcOrd="6" destOrd="0" presId="urn:microsoft.com/office/officeart/2005/8/layout/gear1"/>
    <dgm:cxn modelId="{26606ED4-8E67-4BF2-B7EE-57B10D9709DC}" type="presParOf" srcId="{B4FAFE86-49C4-4612-BE73-69FE2D24FFAA}" destId="{6FCF19B7-3F91-459A-9014-B70F3F832D34}" srcOrd="7" destOrd="0" presId="urn:microsoft.com/office/officeart/2005/8/layout/gear1"/>
    <dgm:cxn modelId="{1785DA35-0864-4E89-BD89-695A998557DE}" type="presParOf" srcId="{B4FAFE86-49C4-4612-BE73-69FE2D24FFAA}" destId="{ED169E8A-1CB3-484A-B165-64D87B7390D9}" srcOrd="8" destOrd="0" presId="urn:microsoft.com/office/officeart/2005/8/layout/gear1"/>
    <dgm:cxn modelId="{A8BD8813-148B-4E7E-BDDA-8F288FFAE610}" type="presParOf" srcId="{B4FAFE86-49C4-4612-BE73-69FE2D24FFAA}" destId="{A8F98495-F2D7-41B8-898C-EB760D9F4A9D}" srcOrd="9" destOrd="0" presId="urn:microsoft.com/office/officeart/2005/8/layout/gear1"/>
    <dgm:cxn modelId="{F2AFBCA2-FC0F-4124-BAE7-1419A6ABBBD5}" type="presParOf" srcId="{B4FAFE86-49C4-4612-BE73-69FE2D24FFAA}" destId="{53F767F1-0F46-4557-94BB-46E55302B204}" srcOrd="10" destOrd="0" presId="urn:microsoft.com/office/officeart/2005/8/layout/gear1"/>
    <dgm:cxn modelId="{19B966E8-1927-429E-86EF-0FB2C5A422CC}" type="presParOf" srcId="{B4FAFE86-49C4-4612-BE73-69FE2D24FFAA}" destId="{60BFCDD0-6A1D-4151-8072-B1F4276A7E18}" srcOrd="11" destOrd="0" presId="urn:microsoft.com/office/officeart/2005/8/layout/gear1"/>
    <dgm:cxn modelId="{5858E721-3286-4D07-9EC9-B7DAF21058CB}" type="presParOf" srcId="{B4FAFE86-49C4-4612-BE73-69FE2D24FFAA}" destId="{88330298-9CB0-4BB8-A569-5A556482CF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3725-052A-4F3F-ACA2-534DAA6C9B4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7FE108-521D-4B06-B7EB-4BA9D593D83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Personal Behaviors</a:t>
          </a:r>
          <a:endParaRPr lang="en-US" dirty="0"/>
        </a:p>
      </dgm:t>
    </dgm:pt>
    <dgm:pt modelId="{03304286-8B08-45D9-B81E-3F757D16E5B6}" type="parTrans" cxnId="{6884F621-7B2F-4894-871B-D9AE87B774C4}">
      <dgm:prSet/>
      <dgm:spPr/>
      <dgm:t>
        <a:bodyPr/>
        <a:lstStyle/>
        <a:p>
          <a:endParaRPr lang="en-US"/>
        </a:p>
      </dgm:t>
    </dgm:pt>
    <dgm:pt modelId="{41662D74-E1AB-4DB2-9070-6BF59E62F064}" type="sibTrans" cxnId="{6884F621-7B2F-4894-871B-D9AE87B774C4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0210B709-E9AF-4FD5-BFFE-96E139FDA16F}" type="pres">
      <dgm:prSet presAssocID="{D2293725-052A-4F3F-ACA2-534DAA6C9B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2588C6-4A66-4585-9AB1-8954BDEA7FB1}" type="pres">
      <dgm:prSet presAssocID="{F97FE108-521D-4B06-B7EB-4BA9D593D83E}" presName="gear1" presStyleLbl="node1" presStyleIdx="0" presStyleCnt="1" custLinFactNeighborX="39394" custLinFactNeighborY="-3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6024C-ADD1-4421-BD22-4E3F55AF2CF3}" type="pres">
      <dgm:prSet presAssocID="{F97FE108-521D-4B06-B7EB-4BA9D593D83E}" presName="gear1srcNode" presStyleLbl="node1" presStyleIdx="0" presStyleCnt="1"/>
      <dgm:spPr/>
      <dgm:t>
        <a:bodyPr/>
        <a:lstStyle/>
        <a:p>
          <a:endParaRPr lang="en-US"/>
        </a:p>
      </dgm:t>
    </dgm:pt>
    <dgm:pt modelId="{E06D5E61-A739-4C24-8EA3-59CADFBBBB8D}" type="pres">
      <dgm:prSet presAssocID="{F97FE108-521D-4B06-B7EB-4BA9D593D83E}" presName="gear1dstNode" presStyleLbl="node1" presStyleIdx="0" presStyleCnt="1"/>
      <dgm:spPr/>
      <dgm:t>
        <a:bodyPr/>
        <a:lstStyle/>
        <a:p>
          <a:endParaRPr lang="en-US"/>
        </a:p>
      </dgm:t>
    </dgm:pt>
    <dgm:pt modelId="{6FBF94B2-E964-4142-A563-A8608C1B823D}" type="pres">
      <dgm:prSet presAssocID="{41662D74-E1AB-4DB2-9070-6BF59E62F064}" presName="connector1" presStyleLbl="sibTrans2D1" presStyleIdx="0" presStyleCnt="1" custAng="3194522" custScaleX="51942" custScaleY="55316" custLinFactNeighborX="33437" custLinFactNeighborY="31779"/>
      <dgm:spPr/>
      <dgm:t>
        <a:bodyPr/>
        <a:lstStyle/>
        <a:p>
          <a:endParaRPr lang="en-US"/>
        </a:p>
      </dgm:t>
    </dgm:pt>
  </dgm:ptLst>
  <dgm:cxnLst>
    <dgm:cxn modelId="{FD16E210-4491-4CE3-AAD9-52AF65DC6D22}" type="presOf" srcId="{F97FE108-521D-4B06-B7EB-4BA9D593D83E}" destId="{E06D5E61-A739-4C24-8EA3-59CADFBBBB8D}" srcOrd="2" destOrd="0" presId="urn:microsoft.com/office/officeart/2005/8/layout/gear1"/>
    <dgm:cxn modelId="{6884F621-7B2F-4894-871B-D9AE87B774C4}" srcId="{D2293725-052A-4F3F-ACA2-534DAA6C9B4D}" destId="{F97FE108-521D-4B06-B7EB-4BA9D593D83E}" srcOrd="0" destOrd="0" parTransId="{03304286-8B08-45D9-B81E-3F757D16E5B6}" sibTransId="{41662D74-E1AB-4DB2-9070-6BF59E62F064}"/>
    <dgm:cxn modelId="{8602E326-2A6B-4E5C-BCEB-B764040E0CB4}" type="presOf" srcId="{F97FE108-521D-4B06-B7EB-4BA9D593D83E}" destId="{6E2588C6-4A66-4585-9AB1-8954BDEA7FB1}" srcOrd="0" destOrd="0" presId="urn:microsoft.com/office/officeart/2005/8/layout/gear1"/>
    <dgm:cxn modelId="{4E492096-16E0-46EF-AB7D-A6788475E627}" type="presOf" srcId="{D2293725-052A-4F3F-ACA2-534DAA6C9B4D}" destId="{0210B709-E9AF-4FD5-BFFE-96E139FDA16F}" srcOrd="0" destOrd="0" presId="urn:microsoft.com/office/officeart/2005/8/layout/gear1"/>
    <dgm:cxn modelId="{B7F99EA8-7582-4CBB-BEF1-4B96309B32E9}" type="presOf" srcId="{F97FE108-521D-4B06-B7EB-4BA9D593D83E}" destId="{B906024C-ADD1-4421-BD22-4E3F55AF2CF3}" srcOrd="1" destOrd="0" presId="urn:microsoft.com/office/officeart/2005/8/layout/gear1"/>
    <dgm:cxn modelId="{617A0995-530D-42A9-8F5B-9503630050D3}" type="presOf" srcId="{41662D74-E1AB-4DB2-9070-6BF59E62F064}" destId="{6FBF94B2-E964-4142-A563-A8608C1B823D}" srcOrd="0" destOrd="0" presId="urn:microsoft.com/office/officeart/2005/8/layout/gear1"/>
    <dgm:cxn modelId="{907CECD7-2C57-43A8-B2E8-70E1A19BD15D}" type="presParOf" srcId="{0210B709-E9AF-4FD5-BFFE-96E139FDA16F}" destId="{6E2588C6-4A66-4585-9AB1-8954BDEA7FB1}" srcOrd="0" destOrd="0" presId="urn:microsoft.com/office/officeart/2005/8/layout/gear1"/>
    <dgm:cxn modelId="{C8F16F28-9C52-42A7-9AF3-5D59D4B19D41}" type="presParOf" srcId="{0210B709-E9AF-4FD5-BFFE-96E139FDA16F}" destId="{B906024C-ADD1-4421-BD22-4E3F55AF2CF3}" srcOrd="1" destOrd="0" presId="urn:microsoft.com/office/officeart/2005/8/layout/gear1"/>
    <dgm:cxn modelId="{D9671668-18AC-4A1D-A37C-971F574BEE74}" type="presParOf" srcId="{0210B709-E9AF-4FD5-BFFE-96E139FDA16F}" destId="{E06D5E61-A739-4C24-8EA3-59CADFBBBB8D}" srcOrd="2" destOrd="0" presId="urn:microsoft.com/office/officeart/2005/8/layout/gear1"/>
    <dgm:cxn modelId="{F7CEC52D-8861-44B6-BDC1-6F279A2011A6}" type="presParOf" srcId="{0210B709-E9AF-4FD5-BFFE-96E139FDA16F}" destId="{6FBF94B2-E964-4142-A563-A8608C1B823D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524FC-774E-41FF-AA1A-90CD17B311C3}">
      <dsp:nvSpPr>
        <dsp:cNvPr id="0" name=""/>
        <dsp:cNvSpPr/>
      </dsp:nvSpPr>
      <dsp:spPr>
        <a:xfrm>
          <a:off x="1752591" y="1447804"/>
          <a:ext cx="2794000" cy="2743193"/>
        </a:xfrm>
        <a:prstGeom prst="gear9">
          <a:avLst/>
        </a:prstGeom>
        <a:solidFill>
          <a:srgbClr val="0036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Motivation</a:t>
          </a:r>
          <a:br>
            <a:rPr lang="en-US" sz="1600" b="1" kern="1200" dirty="0" smtClean="0"/>
          </a:br>
          <a:r>
            <a:rPr lang="en-US" sz="1600" b="1" kern="1200" dirty="0" smtClean="0"/>
            <a:t>30%</a:t>
          </a:r>
          <a:endParaRPr lang="en-US" sz="900" b="1" kern="1200" dirty="0"/>
        </a:p>
      </dsp:txBody>
      <dsp:txXfrm>
        <a:off x="2310512" y="2090384"/>
        <a:ext cx="1678158" cy="1410058"/>
      </dsp:txXfrm>
    </dsp:sp>
    <dsp:sp modelId="{4E8B343F-2824-49FA-894C-D6DE913CFA71}">
      <dsp:nvSpPr>
        <dsp:cNvPr id="0" name=""/>
        <dsp:cNvSpPr/>
      </dsp:nvSpPr>
      <dsp:spPr>
        <a:xfrm>
          <a:off x="1066804" y="381001"/>
          <a:ext cx="1625600" cy="1625600"/>
        </a:xfrm>
        <a:prstGeom prst="gear6">
          <a:avLst/>
        </a:prstGeom>
        <a:solidFill>
          <a:srgbClr val="63E2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 &amp; Tools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25%</a:t>
          </a:r>
          <a:endParaRPr lang="en-US" sz="1400" b="1" kern="1200" dirty="0"/>
        </a:p>
      </dsp:txBody>
      <dsp:txXfrm>
        <a:off x="1476054" y="792724"/>
        <a:ext cx="807100" cy="802154"/>
      </dsp:txXfrm>
    </dsp:sp>
    <dsp:sp modelId="{87109753-AD6A-4AC1-B9D8-FDEC3523666C}">
      <dsp:nvSpPr>
        <dsp:cNvPr id="0" name=""/>
        <dsp:cNvSpPr/>
      </dsp:nvSpPr>
      <dsp:spPr>
        <a:xfrm rot="20700000">
          <a:off x="2641258" y="205700"/>
          <a:ext cx="1149482" cy="1130006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Awareness &amp; Education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5%</a:t>
          </a:r>
          <a:endParaRPr lang="en-US" sz="900" b="1" kern="1200" dirty="0"/>
        </a:p>
      </dsp:txBody>
      <dsp:txXfrm rot="-20700000">
        <a:off x="2894529" y="452388"/>
        <a:ext cx="642941" cy="636629"/>
      </dsp:txXfrm>
    </dsp:sp>
    <dsp:sp modelId="{53F767F1-0F46-4557-94BB-46E55302B204}">
      <dsp:nvSpPr>
        <dsp:cNvPr id="0" name=""/>
        <dsp:cNvSpPr/>
      </dsp:nvSpPr>
      <dsp:spPr>
        <a:xfrm>
          <a:off x="2209808" y="990595"/>
          <a:ext cx="2777713" cy="2930150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FCDD0-6A1D-4151-8072-B1F4276A7E18}">
      <dsp:nvSpPr>
        <dsp:cNvPr id="0" name=""/>
        <dsp:cNvSpPr/>
      </dsp:nvSpPr>
      <dsp:spPr>
        <a:xfrm>
          <a:off x="533394" y="83820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0298-9CB0-4BB8-A569-5A556482CF3A}">
      <dsp:nvSpPr>
        <dsp:cNvPr id="0" name=""/>
        <dsp:cNvSpPr/>
      </dsp:nvSpPr>
      <dsp:spPr>
        <a:xfrm rot="17943589">
          <a:off x="1317658" y="40324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588C6-4A66-4585-9AB1-8954BDEA7FB1}">
      <dsp:nvSpPr>
        <dsp:cNvPr id="0" name=""/>
        <dsp:cNvSpPr/>
      </dsp:nvSpPr>
      <dsp:spPr>
        <a:xfrm>
          <a:off x="1295400" y="114295"/>
          <a:ext cx="1257300" cy="1257300"/>
        </a:xfrm>
        <a:prstGeom prst="gear9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Personal Behaviors</a:t>
          </a:r>
          <a:endParaRPr lang="en-US" sz="1500" kern="1200" dirty="0"/>
        </a:p>
      </dsp:txBody>
      <dsp:txXfrm>
        <a:off x="1548173" y="408812"/>
        <a:ext cx="751754" cy="646278"/>
      </dsp:txXfrm>
    </dsp:sp>
    <dsp:sp modelId="{6FBF94B2-E964-4142-A563-A8608C1B823D}">
      <dsp:nvSpPr>
        <dsp:cNvPr id="0" name=""/>
        <dsp:cNvSpPr/>
      </dsp:nvSpPr>
      <dsp:spPr>
        <a:xfrm rot="3194522">
          <a:off x="1705399" y="1216815"/>
          <a:ext cx="803272" cy="855450"/>
        </a:xfrm>
        <a:prstGeom prst="circularArrow">
          <a:avLst>
            <a:gd name="adj1" fmla="val 4878"/>
            <a:gd name="adj2" fmla="val 312630"/>
            <a:gd name="adj3" fmla="val 2944068"/>
            <a:gd name="adj4" fmla="val 15516321"/>
            <a:gd name="adj5" fmla="val 5691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3770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73770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B112F9-31EB-4396-9D87-ADE224E52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defTabSz="91135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 defTabSz="91135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370421"/>
            <a:ext cx="5485158" cy="41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3770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defTabSz="91135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737700"/>
            <a:ext cx="2972421" cy="46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 defTabSz="911353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39EC9A-B107-4BC3-8471-448AE912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60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542CAB-B21A-4E0F-9B13-B838CE5DE23E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Mike t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o do introductions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CEC5DF-2624-4E8E-A365-6EFECF2D24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12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A2815-480F-403A-B2E4-4F5C03F7B48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1E4B6-3549-440F-B347-C8D4F6DBAAA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AD286-5F73-43B5-A602-3FB7F93D40F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F81A01-D47E-47E7-B097-63500259EC87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9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22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2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4C0D7E-B994-4D64-BA91-00D543DED462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14DD-B8A4-447D-921A-AE75CD39DEF3}" type="slidenum">
              <a:rPr lang="en-US"/>
              <a:pPr/>
              <a:t>5</a:t>
            </a:fld>
            <a:endParaRPr lang="en-US"/>
          </a:p>
        </p:txBody>
      </p:sp>
      <p:sp>
        <p:nvSpPr>
          <p:cNvPr id="815106" name="Rectangle 7"/>
          <p:cNvSpPr txBox="1">
            <a:spLocks noGrp="1" noChangeArrowheads="1"/>
          </p:cNvSpPr>
          <p:nvPr/>
        </p:nvSpPr>
        <p:spPr bwMode="auto">
          <a:xfrm>
            <a:off x="3887240" y="8741161"/>
            <a:ext cx="2970761" cy="4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6" tIns="45863" rIns="91726" bIns="45863" anchor="b"/>
          <a:lstStyle/>
          <a:p>
            <a:pPr algn="r" defTabSz="917265"/>
            <a:fld id="{3B01D1F3-3A1D-4ED4-86DB-B5FFBD125269}" type="slidenum">
              <a:rPr lang="en-US" sz="1200"/>
              <a:pPr algn="r" defTabSz="917265"/>
              <a:t>5</a:t>
            </a:fld>
            <a:endParaRPr lang="en-US" sz="1200" dirty="0"/>
          </a:p>
        </p:txBody>
      </p:sp>
      <p:sp>
        <p:nvSpPr>
          <p:cNvPr id="815107" name="Rectangle 7"/>
          <p:cNvSpPr txBox="1">
            <a:spLocks noGrp="1" noChangeArrowheads="1"/>
          </p:cNvSpPr>
          <p:nvPr/>
        </p:nvSpPr>
        <p:spPr bwMode="auto">
          <a:xfrm>
            <a:off x="3885681" y="8738010"/>
            <a:ext cx="2970761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0" tIns="45859" rIns="91720" bIns="45859" anchor="b"/>
          <a:lstStyle/>
          <a:p>
            <a:pPr algn="r" defTabSz="917265"/>
            <a:fld id="{14AC2E64-A2DE-4A6E-A151-5496DDA80FDA}" type="slidenum">
              <a:rPr lang="en-US" sz="1200"/>
              <a:pPr algn="r" defTabSz="917265"/>
              <a:t>5</a:t>
            </a:fld>
            <a:endParaRPr lang="en-US" sz="1200" dirty="0"/>
          </a:p>
        </p:txBody>
      </p:sp>
      <p:sp>
        <p:nvSpPr>
          <p:cNvPr id="8151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0563"/>
            <a:ext cx="4597400" cy="3449637"/>
          </a:xfrm>
          <a:ln/>
        </p:spPr>
      </p:sp>
      <p:sp>
        <p:nvSpPr>
          <p:cNvPr id="8151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</p:spPr>
        <p:txBody>
          <a:bodyPr/>
          <a:lstStyle/>
          <a:p>
            <a:r>
              <a:rPr lang="en-US" dirty="0"/>
              <a:t>When you introduce a program, you’ll use an easy-to-understand, four-step model to address the key behaviors you can influence as an employer: prevention, stress, exercise, and nutrition. Let’s walk through the details of those steps.</a:t>
            </a:r>
          </a:p>
          <a:p>
            <a:pPr lvl="1"/>
            <a:r>
              <a:rPr lang="en-US" b="1" dirty="0"/>
              <a:t>Assess</a:t>
            </a:r>
            <a:r>
              <a:rPr lang="en-US" dirty="0"/>
              <a:t>—you’ll learn where your company and your employees stand on workforce health.</a:t>
            </a:r>
          </a:p>
          <a:p>
            <a:pPr lvl="1"/>
            <a:r>
              <a:rPr lang="en-US" b="1" dirty="0"/>
              <a:t>Plan</a:t>
            </a:r>
            <a:r>
              <a:rPr lang="en-US" dirty="0"/>
              <a:t>—set program goals and schedule your events and activities.</a:t>
            </a:r>
          </a:p>
          <a:p>
            <a:pPr lvl="1"/>
            <a:r>
              <a:rPr lang="en-US" b="1" dirty="0"/>
              <a:t>Engage</a:t>
            </a:r>
            <a:r>
              <a:rPr lang="en-US" dirty="0"/>
              <a:t>—promote the program to your workforce.</a:t>
            </a:r>
          </a:p>
          <a:p>
            <a:pPr lvl="1"/>
            <a:r>
              <a:rPr lang="en-US" b="1" dirty="0"/>
              <a:t>Measure</a:t>
            </a:r>
            <a:r>
              <a:rPr lang="en-US" dirty="0"/>
              <a:t>—evaluate your program’s successes and set priorities for future programs.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9EC9A-B107-4BC3-8471-448AE9124F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6042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7324">
              <a:defRPr/>
            </a:pPr>
            <a:fld id="{6F192058-8F4D-4933-9B3E-F9DA5B9A2996}" type="slidenum">
              <a:rPr lang="en-US" smtClean="0">
                <a:latin typeface="Arial" pitchFamily="34" charset="0"/>
              </a:rPr>
              <a:pPr defTabSz="917324"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4076700"/>
            <a:ext cx="1943100" cy="223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6700"/>
            <a:ext cx="5676900" cy="223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FE7F17-E714-4C23-BE36-5B00407B9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9315A8-CD63-44C6-B423-DEA481919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2CF888-91AB-437F-B799-774F563BA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00D57C-67E7-467A-9682-8474F5F4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6E7C6C-DF9E-4569-94BD-5D933ACCF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B1E1E2-A2C5-4808-9871-120701B9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A6D7C6-003D-4FF7-89C5-093E3D9B8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F9A968-20DE-49BF-9AB8-F7EF1DB6D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950F4C-0C61-4FDA-88C0-7FEA0E4D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1428750" y="6477000"/>
            <a:ext cx="46672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477000"/>
            <a:ext cx="1276350" cy="2286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73625"/>
            <a:ext cx="3810000" cy="143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873625"/>
            <a:ext cx="3810000" cy="143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oogle.com/imgres?imgurl=http://www.accca.org/images/Business%20Member%20logos/Keenan%20color.jpg&amp;imgrefurl=http://www.accca.org/i4a/pages/index.cfm?pageid=3308&amp;h=532&amp;w=1230&amp;sz=83&amp;tbnid=WFu1NDy1fs6uFM:&amp;tbnh=54&amp;tbnw=125&amp;prev=/search?q=keenan+logo&amp;tbm=isch&amp;tbo=u&amp;zoom=1&amp;q=keenan+logo&amp;usg=__jvM1r-ouxx0PsxAYsKRkBCeZReo=&amp;sa=X&amp;ei=hJYHUNO1MMW42wW02pnFBA&amp;ved=0CBcQ9QEwAw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076700"/>
            <a:ext cx="7772400" cy="55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4873625"/>
            <a:ext cx="777240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7"/>
          <p:cNvSpPr>
            <a:spLocks noChangeArrowheads="1"/>
          </p:cNvSpPr>
          <p:nvPr userDrawn="1"/>
        </p:nvSpPr>
        <p:spPr bwMode="gray">
          <a:xfrm flipV="1">
            <a:off x="0" y="0"/>
            <a:ext cx="9144000" cy="109538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0" name="Picture 42" descr="WLB09d015_RGB_9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09538"/>
            <a:ext cx="9144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Healthy Eating Active Living Cities Campaig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0987" y="6067295"/>
            <a:ext cx="359497" cy="62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google.com/images?q=tbn:ANd9GcQxrC1SeneLD6ZjRsNjpcvK97xdDqocAjwNKyyBDeEejM-5EEZ6GZzpd5SH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3452" y="6446874"/>
            <a:ext cx="679592" cy="2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6421451"/>
            <a:ext cx="1175105" cy="318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22" y="6446873"/>
            <a:ext cx="933039" cy="306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gray">
          <a:xfrm flipV="1">
            <a:off x="0" y="2559050"/>
            <a:ext cx="9144000" cy="1733550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133725"/>
            <a:ext cx="7772400" cy="55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5pPr>
      <a:lvl6pPr marL="22860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6pPr>
      <a:lvl7pPr marL="27432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7pPr>
      <a:lvl8pPr marL="32004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8pPr>
      <a:lvl9pPr marL="3657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1"/>
          <p:cNvSpPr>
            <a:spLocks noChangeArrowheads="1"/>
          </p:cNvSpPr>
          <p:nvPr userDrawn="1"/>
        </p:nvSpPr>
        <p:spPr bwMode="gray">
          <a:xfrm flipV="1">
            <a:off x="0" y="0"/>
            <a:ext cx="9144000" cy="109538"/>
          </a:xfrm>
          <a:prstGeom prst="rect">
            <a:avLst/>
          </a:prstGeom>
          <a:solidFill>
            <a:srgbClr val="1769B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86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1769B8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8BB4DC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cities.org/citiesforworkforcehealt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youtube.com/watch?v=Hzgzim5m7oU" TargetMode="External"/><Relationship Id="rId4" Type="http://schemas.openxmlformats.org/officeDocument/2006/relationships/hyperlink" Target="http://www.healcitiescampaig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522136" y="3054699"/>
            <a:ext cx="6499033" cy="1089529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2400" dirty="0" smtClean="0"/>
              <a:t>Webinar Series – Part 4: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Building a Successful Engagement Strategy: </a:t>
            </a:r>
            <a:r>
              <a:rPr lang="en-US" sz="2000" dirty="0" smtClean="0"/>
              <a:t>Using incentives and communication to drive participation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Picture 2" descr="\\cnordwdvc012\G926821$\Cities for Workforce Health\Communication Materials\Logo\Cities-for-Workforce-Health-logoFNL.JPG"/>
          <p:cNvPicPr>
            <a:picLocks noChangeAspect="1" noChangeArrowheads="1"/>
          </p:cNvPicPr>
          <p:nvPr/>
        </p:nvPicPr>
        <p:blipFill rotWithShape="1">
          <a:blip r:embed="rId3" cstate="print"/>
          <a:srcRect t="8319" b="12601"/>
          <a:stretch/>
        </p:blipFill>
        <p:spPr bwMode="auto">
          <a:xfrm>
            <a:off x="1" y="3196328"/>
            <a:ext cx="2522136" cy="14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22137" y="4214564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"/>
              </a:rPr>
              <a:t>Rick Hecht, MFT, MBA</a:t>
            </a:r>
          </a:p>
          <a:p>
            <a:r>
              <a:rPr lang="en-US" sz="140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"/>
              </a:rPr>
              <a:t>Director, HealthWorks Consulting and Customer Support</a:t>
            </a:r>
            <a:br>
              <a:rPr lang="en-US" sz="140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"/>
              </a:rPr>
            </a:br>
            <a:r>
              <a:rPr lang="en-US" sz="1400" kern="0" dirty="0" smtClean="0">
                <a:solidFill>
                  <a:srgbClr val="FFFFFF">
                    <a:lumMod val="50000"/>
                  </a:srgbClr>
                </a:solidFill>
                <a:latin typeface="Arial Narrow"/>
                <a:cs typeface="Arial"/>
              </a:rPr>
              <a:t>Kaiser Permanente, Southern California</a:t>
            </a:r>
            <a:endParaRPr lang="en-US" sz="1400" dirty="0" smtClean="0"/>
          </a:p>
          <a:p>
            <a:endParaRPr lang="en-US" sz="1400" b="1" kern="0" dirty="0" smtClean="0">
              <a:solidFill>
                <a:schemeClr val="bg1">
                  <a:lumMod val="50000"/>
                </a:schemeClr>
              </a:solidFill>
              <a:latin typeface="Arial Narrow"/>
              <a:ea typeface="+mj-ea"/>
              <a:cs typeface="Arial"/>
            </a:endParaRPr>
          </a:p>
          <a:p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  <a:t>Peter Sepsis, MS, MPH</a:t>
            </a:r>
          </a:p>
          <a:p>
            <a:r>
              <a:rPr lang="en-US" sz="1200" kern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  <a:t>Senior Consultant, 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  <a:t>HealthWorks Consulting and Customer Support</a:t>
            </a:r>
            <a:b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</a:b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  <a:t>Kaiser </a:t>
            </a:r>
            <a:r>
              <a:rPr lang="en-US" sz="1200" kern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+mj-ea"/>
                <a:cs typeface="Arial"/>
              </a:rPr>
              <a:t>Permanente, Southern California</a:t>
            </a:r>
          </a:p>
          <a:p>
            <a:endParaRPr lang="en-US" sz="1000" kern="0" dirty="0" smtClean="0">
              <a:solidFill>
                <a:schemeClr val="bg1">
                  <a:lumMod val="50000"/>
                </a:schemeClr>
              </a:solidFill>
              <a:latin typeface="Arial Narrow"/>
              <a:ea typeface="+mj-ea"/>
              <a:cs typeface="Arial"/>
            </a:endParaRPr>
          </a:p>
          <a:p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"/>
              </a:rPr>
              <a:t>Tamar </a:t>
            </a:r>
            <a:r>
              <a:rPr lang="en-US" sz="1400" b="1" kern="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"/>
              </a:rPr>
              <a:t>Schnepp</a:t>
            </a:r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"/>
              </a:rPr>
              <a:t>, MPH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Consultant Specialist - Union Health and Wellness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Office of Labor Management Partnership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Kaiser Foundation Health Plan, Inc.</a:t>
            </a:r>
          </a:p>
          <a:p>
            <a:endParaRPr lang="en-US" sz="1000" b="1" kern="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32932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Motivation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847227"/>
            <a:ext cx="8020504" cy="2051844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Fear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Benefits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Pleasure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Peer Pressure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Incentives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630" y="3308795"/>
            <a:ext cx="654203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Policy and Environment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42925" y="3943186"/>
            <a:ext cx="8020504" cy="12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Benefit Design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Workplace Policies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4758004" y="3694906"/>
            <a:ext cx="2793460" cy="2622620"/>
            <a:chOff x="1752591" y="1447804"/>
            <a:chExt cx="2794000" cy="2743193"/>
          </a:xfrm>
          <a:solidFill>
            <a:srgbClr val="820060"/>
          </a:solidFill>
        </p:grpSpPr>
        <p:sp>
          <p:nvSpPr>
            <p:cNvPr id="8" name=" 3"/>
            <p:cNvSpPr/>
            <p:nvPr/>
          </p:nvSpPr>
          <p:spPr>
            <a:xfrm>
              <a:off x="1752591" y="1447804"/>
              <a:ext cx="2794000" cy="2743193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4"/>
            <p:cNvSpPr/>
            <p:nvPr/>
          </p:nvSpPr>
          <p:spPr>
            <a:xfrm>
              <a:off x="2310510" y="2090386"/>
              <a:ext cx="1678162" cy="1410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Policy and Environment</a:t>
              </a:r>
              <a:br>
                <a:rPr lang="en-US" sz="1400" b="1" kern="1200" dirty="0" smtClean="0"/>
              </a:br>
              <a:r>
                <a:rPr lang="en-US" sz="1400" b="1" kern="1200" dirty="0" smtClean="0"/>
                <a:t>40%</a:t>
              </a:r>
              <a:endParaRPr lang="en-US" sz="14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86309" y="847227"/>
            <a:ext cx="2229506" cy="2145544"/>
            <a:chOff x="1752591" y="1447804"/>
            <a:chExt cx="2794000" cy="2743193"/>
          </a:xfrm>
        </p:grpSpPr>
        <p:sp>
          <p:nvSpPr>
            <p:cNvPr id="14" name=" 3"/>
            <p:cNvSpPr/>
            <p:nvPr/>
          </p:nvSpPr>
          <p:spPr>
            <a:xfrm>
              <a:off x="1752591" y="1447804"/>
              <a:ext cx="2794000" cy="2743193"/>
            </a:xfrm>
            <a:prstGeom prst="gear9">
              <a:avLst/>
            </a:prstGeom>
            <a:solidFill>
              <a:srgbClr val="0036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2310510" y="2090386"/>
              <a:ext cx="1678162" cy="141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Motivation</a:t>
              </a:r>
              <a:br>
                <a:rPr lang="en-US" sz="1400" b="1" kern="1200" dirty="0" smtClean="0"/>
              </a:br>
              <a:r>
                <a:rPr lang="en-US" sz="1400" b="1" kern="1200" dirty="0" smtClean="0"/>
                <a:t>30%</a:t>
              </a:r>
              <a:endParaRPr lang="en-US" sz="1400" b="1" kern="12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74638"/>
            <a:ext cx="7999413" cy="534987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tx2"/>
                </a:solidFill>
              </a:rPr>
              <a:t>Rewards and Incentives</a:t>
            </a:r>
            <a:endParaRPr lang="en-US" sz="3200" b="0" i="1" dirty="0" smtClean="0">
              <a:solidFill>
                <a:schemeClr val="tx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81093" y="866345"/>
            <a:ext cx="7793037" cy="5449887"/>
          </a:xfrm>
          <a:prstGeom prst="rect">
            <a:avLst/>
          </a:prstGeom>
        </p:spPr>
        <p:txBody>
          <a:bodyPr/>
          <a:lstStyle/>
          <a:p>
            <a:pPr marL="285750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Carrots and Frozen Carrots (Sticks)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Extrinsic Rewards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Financial rewards for participation, attaining a health status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Prizes, gift cards, cash, premium deductions, …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Evidence supports increased participation</a:t>
            </a:r>
          </a:p>
          <a:p>
            <a:pPr marL="742950" lvl="1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Financial incentives do not generally led to sustained behavior change</a:t>
            </a:r>
          </a:p>
          <a:p>
            <a:pPr marL="285750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Intrinsic (Internal motivators)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Be healthier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Live better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Age well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Sleep better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Achieve personal </a:t>
            </a:r>
            <a:r>
              <a:rPr lang="en-US" sz="2000" kern="0" dirty="0" smtClean="0">
                <a:latin typeface="+mn-lt"/>
                <a:cs typeface="Arial" pitchFamily="34" charset="0"/>
              </a:rPr>
              <a:t>goals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Develop mastery</a:t>
            </a:r>
            <a:endParaRPr lang="en-US" sz="2000" kern="0" dirty="0">
              <a:latin typeface="+mn-lt"/>
              <a:cs typeface="Arial" pitchFamily="34" charset="0"/>
            </a:endParaRP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Seeing your kids grow up</a:t>
            </a:r>
          </a:p>
          <a:p>
            <a:pPr marL="1200150" lvl="2" indent="-285750" algn="l" ea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Meeting your grandkids</a:t>
            </a:r>
          </a:p>
        </p:txBody>
      </p:sp>
      <p:pic>
        <p:nvPicPr>
          <p:cNvPr id="71684" name="Picture 2" descr="http://www.walkingspree.com/wp-content/uploads/2012/06/Health-Incentives-420x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63" y="3883025"/>
            <a:ext cx="28352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63076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Incentives and Motivation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937659"/>
            <a:ext cx="8020504" cy="5627181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Incentives may drive participation but not necessarily healthy behaviors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Incentives should align around healthy behaviors such as:</a:t>
            </a:r>
          </a:p>
          <a:p>
            <a:pPr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Physical activity</a:t>
            </a:r>
          </a:p>
          <a:p>
            <a:pPr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Healthy eating</a:t>
            </a:r>
          </a:p>
          <a:p>
            <a:pPr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Appropriate medical utilization</a:t>
            </a:r>
          </a:p>
          <a:p>
            <a:pPr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Tobacco free</a:t>
            </a:r>
          </a:p>
          <a:p>
            <a:pPr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Stress management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Extrinsic motivation can be used to jump-start a program, but not very effective at sustaining healthy behavior 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Intrinsic motivation taps into internal desires to develop mastery, get better at something, enjoyment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Without internal motivation the positive behavior will stop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74638"/>
            <a:ext cx="7999413" cy="534987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tx2"/>
                </a:solidFill>
              </a:rPr>
              <a:t>Rewards and Incentives</a:t>
            </a:r>
            <a:endParaRPr lang="en-US" sz="3200" b="0" i="1" dirty="0" smtClean="0">
              <a:solidFill>
                <a:schemeClr val="tx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31813" y="1146175"/>
            <a:ext cx="3997325" cy="4191000"/>
          </a:xfrm>
          <a:prstGeom prst="rect">
            <a:avLst/>
          </a:prstGeom>
        </p:spPr>
        <p:txBody>
          <a:bodyPr/>
          <a:lstStyle/>
          <a:p>
            <a:pPr marL="285750" indent="-285750" algn="l" eaLnBrk="0" hangingPunct="0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Trinkets and T-shirts (10-15%)</a:t>
            </a:r>
          </a:p>
          <a:p>
            <a:pPr marL="285750" indent="-285750" algn="l" eaLnBrk="0" hangingPunct="0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Merchandise (20-40%)</a:t>
            </a:r>
          </a:p>
          <a:p>
            <a:pPr marL="285750" indent="-285750" algn="l" eaLnBrk="0" hangingPunct="0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Cash &amp; Gift Cards (40-60%)</a:t>
            </a:r>
          </a:p>
          <a:p>
            <a:pPr marL="285750" indent="-285750" algn="l" eaLnBrk="0" hangingPunct="0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  <a:cs typeface="Arial" pitchFamily="34" charset="0"/>
              </a:rPr>
              <a:t>Link Wellness Program to the benefit plan (90%+)</a:t>
            </a:r>
          </a:p>
        </p:txBody>
      </p:sp>
      <p:pic>
        <p:nvPicPr>
          <p:cNvPr id="72708" name="Picture 5" descr="http://www.vacationtrader.org/userfiles/Vacation%20Trader%20Incent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1295400"/>
            <a:ext cx="2994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 descr="http://www.cocorioko.net/wp-content/uploads/2012/04/man-with-bullhor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2497138"/>
            <a:ext cx="17621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7" descr="http://media.merchantcircle.com/38161723/announce-bullhorn_fu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350" y="3028950"/>
            <a:ext cx="15684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5"/>
          <p:cNvSpPr>
            <a:spLocks noGrp="1" noChangeArrowheads="1"/>
          </p:cNvSpPr>
          <p:nvPr>
            <p:ph type="title"/>
          </p:nvPr>
        </p:nvSpPr>
        <p:spPr>
          <a:xfrm>
            <a:off x="414338" y="262012"/>
            <a:ext cx="8229600" cy="5349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Communication</a:t>
            </a: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gray">
          <a:xfrm>
            <a:off x="542925" y="1071563"/>
            <a:ext cx="75263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/>
              <a:t>Communication is key </a:t>
            </a:r>
            <a:r>
              <a:rPr lang="en-US" sz="2000" dirty="0"/>
              <a:t>to a successful wellness strategy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Use clear communication to engage, energize and empower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Don’t force it on people- a negative approach- forcing people to participate will backfire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Tell people why you are doing it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Caring is the main ingredient 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Caring is a force without force (no bullying)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Over communicate times 10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Print- flyers, posters, home mailings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Verbal- meetings, voicemails, events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Technology- emails, websites, webinars, texts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/>
              <a:t>People don’t remember what you did for them, they remember how you make them feel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>
          <a:xfrm>
            <a:off x="327025" y="262012"/>
            <a:ext cx="8229600" cy="5349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Communication Tips from WELCOA</a:t>
            </a:r>
          </a:p>
        </p:txBody>
      </p:sp>
      <p:sp>
        <p:nvSpPr>
          <p:cNvPr id="1789958" name="Rectangle 6"/>
          <p:cNvSpPr>
            <a:spLocks noChangeArrowheads="1"/>
          </p:cNvSpPr>
          <p:nvPr/>
        </p:nvSpPr>
        <p:spPr bwMode="gray">
          <a:xfrm>
            <a:off x="660400" y="1146175"/>
            <a:ext cx="70993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The way you deliver the message is key: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The magic ingredient is: “We care about you and your health”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Here’s our vision for wellness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This is when it kicks off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Here’s how you can be a part of it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We’re already in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We’re here if you have any questions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Together we are better</a:t>
            </a:r>
          </a:p>
          <a:p>
            <a:pPr marL="2857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8612" name="Picture 9" descr="http://work.chron.com/DM-Resize/photos.demandstudios.com/getty/article/165/87/89706017.jpg?w=600&amp;h=600&amp;keep_ratio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2595563"/>
            <a:ext cx="19510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gray">
          <a:xfrm>
            <a:off x="647700" y="1320800"/>
            <a:ext cx="8039100" cy="4630738"/>
          </a:xfrm>
          <a:prstGeom prst="rect">
            <a:avLst/>
          </a:prstGeom>
          <a:solidFill>
            <a:srgbClr val="AAB198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4634"/>
            <a:ext cx="8229600" cy="5349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Communication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914400" y="1654175"/>
            <a:ext cx="70993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dirty="0"/>
              <a:t>Change Your Words, Change Your World</a:t>
            </a:r>
          </a:p>
          <a:p>
            <a:pPr marL="2857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</a:rPr>
              <a:t>				Andrea Gardner</a:t>
            </a:r>
          </a:p>
        </p:txBody>
      </p:sp>
      <p:pic>
        <p:nvPicPr>
          <p:cNvPr id="72713" name="Picture 9" descr="Change Your Words, Change Your Wor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286" y="1515032"/>
            <a:ext cx="1923514" cy="307022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 extrusionH="69850" contourW="50800" prstMaterial="dkEdge">
            <a:bevelT w="146050" h="158750"/>
          </a:sp3d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The Power of Words_youtube_origin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699" y="2546762"/>
            <a:ext cx="6079957" cy="3404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37507"/>
            <a:ext cx="7999413" cy="605642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tx2"/>
                </a:solidFill>
              </a:rPr>
              <a:t>What Doesn’t Work?</a:t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b="0" i="1" dirty="0" smtClean="0">
              <a:solidFill>
                <a:schemeClr val="tx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19113" y="1128713"/>
            <a:ext cx="7670800" cy="4894262"/>
          </a:xfrm>
          <a:prstGeom prst="rect">
            <a:avLst/>
          </a:prstGeom>
        </p:spPr>
        <p:txBody>
          <a:bodyPr/>
          <a:lstStyle/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Activity-based programs </a:t>
            </a:r>
            <a:r>
              <a:rPr lang="en-US" sz="2000" kern="0" dirty="0" err="1">
                <a:latin typeface="+mn-lt"/>
                <a:cs typeface="Arial" pitchFamily="34" charset="0"/>
              </a:rPr>
              <a:t>vs</a:t>
            </a:r>
            <a:r>
              <a:rPr lang="en-US" sz="2000" kern="0" dirty="0">
                <a:latin typeface="+mn-lt"/>
                <a:cs typeface="Arial" pitchFamily="34" charset="0"/>
              </a:rPr>
              <a:t> Results-oriented programs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No long-term strategy 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Lack of leadership support 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No commitment to resources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Rewards to nowhere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One size fits all programs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Low engagement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Poor communication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No Goal in mind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Trying to do too many things at once</a:t>
            </a:r>
          </a:p>
          <a:p>
            <a:pPr marL="2857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  <a:p>
            <a:pPr marL="742950" lvl="1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  <p:pic>
        <p:nvPicPr>
          <p:cNvPr id="45060" name="Picture 2" descr="https://encrypted-tbn3.gstatic.com/images?q=tbn:ANd9GcSd-SkaSPM2nSqeNjYeYly6TjrI9FGyLWaCux1KT7hiFct6hxd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63" y="2903538"/>
            <a:ext cx="3562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A89AA7-113C-4E7C-96F1-FFDFC42B2B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50250"/>
            <a:ext cx="7999413" cy="509773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tx2"/>
                </a:solidFill>
              </a:rPr>
              <a:t>What Works? </a:t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b="0" i="1" dirty="0" smtClean="0">
              <a:solidFill>
                <a:schemeClr val="tx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31813" y="1027113"/>
            <a:ext cx="7793037" cy="4459287"/>
          </a:xfrm>
          <a:prstGeom prst="rect">
            <a:avLst/>
          </a:prstGeom>
        </p:spPr>
        <p:txBody>
          <a:bodyPr/>
          <a:lstStyle/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Results-oriented, customized, comprehensive programs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Linked to your mission and business strategy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Based on Assessments and Data analysis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Has Senior Leadership support and endorsement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Multi-year strategy focused on creating a culture of health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Strong Communication and Promotion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Wellness Committees and Champions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Something for everyone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The right incentives and rewards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Defined goals around what success looks like</a:t>
            </a:r>
          </a:p>
          <a:p>
            <a:pPr marL="285750" indent="-285750" algn="l" eaLnBrk="0" hangingPunct="0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Arial" pitchFamily="34" charset="0"/>
              </a:rPr>
              <a:t>Measuring and evaluating</a:t>
            </a:r>
          </a:p>
          <a:p>
            <a:pPr marL="742950" lvl="1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  <a:cs typeface="Arial" pitchFamily="34" charset="0"/>
            </a:endParaRPr>
          </a:p>
        </p:txBody>
      </p:sp>
      <p:pic>
        <p:nvPicPr>
          <p:cNvPr id="48132" name="Picture 2" descr="https://encrypted-tbn2.gstatic.com/images?q=tbn:ANd9GcQ6JBlu6ncLEOSRTGcGU4CnO5yE9Jjnhe8Isiugq0FOm_SN0uWe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713" y="4189413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A4D1A-3ED0-4FD2-AF65-F49907BCAF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2821" y="355547"/>
            <a:ext cx="8229600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Key Strategies for Communicating With Labor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51906"/>
            <a:ext cx="8458200" cy="476208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The Case for Union Participation in Wellness – Examples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How Unions Can Make the Difference in Wellness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Understanding Union Leadership and Wellness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Understanding the Union Core Mission and the Union View on Wellness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How to Approach Union Leaders and Union Audiences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3803"/>
            <a:ext cx="8229600" cy="535531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5363" name="Rectangle 1027"/>
          <p:cNvSpPr>
            <a:spLocks noChangeArrowheads="1"/>
          </p:cNvSpPr>
          <p:nvPr/>
        </p:nvSpPr>
        <p:spPr bwMode="gray">
          <a:xfrm>
            <a:off x="461037" y="870006"/>
            <a:ext cx="8039100" cy="788987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gray">
          <a:xfrm>
            <a:off x="680112" y="1057331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Introductions and Past Webinar Review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65" name="Rectangle 1029"/>
          <p:cNvSpPr>
            <a:spLocks noChangeArrowheads="1"/>
          </p:cNvSpPr>
          <p:nvPr/>
        </p:nvSpPr>
        <p:spPr bwMode="gray">
          <a:xfrm>
            <a:off x="461037" y="1695291"/>
            <a:ext cx="8039100" cy="788988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30"/>
          <p:cNvSpPr txBox="1">
            <a:spLocks noChangeArrowheads="1"/>
          </p:cNvSpPr>
          <p:nvPr/>
        </p:nvSpPr>
        <p:spPr bwMode="gray">
          <a:xfrm>
            <a:off x="680112" y="1892664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Week Four 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gray">
          <a:xfrm>
            <a:off x="461037" y="2520577"/>
            <a:ext cx="8039100" cy="787400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gray">
          <a:xfrm>
            <a:off x="680112" y="2726410"/>
            <a:ext cx="7010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Reach and Impact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461037" y="3342901"/>
            <a:ext cx="8039100" cy="788988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34"/>
          <p:cNvSpPr txBox="1">
            <a:spLocks noChangeArrowheads="1"/>
          </p:cNvSpPr>
          <p:nvPr/>
        </p:nvSpPr>
        <p:spPr bwMode="gray">
          <a:xfrm>
            <a:off x="680112" y="4359308"/>
            <a:ext cx="7010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Highlight: City of Mountain View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71" name="Rectangle 1035"/>
          <p:cNvSpPr>
            <a:spLocks noChangeArrowheads="1"/>
          </p:cNvSpPr>
          <p:nvPr/>
        </p:nvSpPr>
        <p:spPr bwMode="gray">
          <a:xfrm>
            <a:off x="461037" y="4175639"/>
            <a:ext cx="8039100" cy="788987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gray">
          <a:xfrm>
            <a:off x="680112" y="4383060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374" name="Text Box 1034"/>
          <p:cNvSpPr txBox="1">
            <a:spLocks noChangeArrowheads="1"/>
          </p:cNvSpPr>
          <p:nvPr/>
        </p:nvSpPr>
        <p:spPr bwMode="gray">
          <a:xfrm>
            <a:off x="680112" y="3542385"/>
            <a:ext cx="7010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Incentives and Motivation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035"/>
          <p:cNvSpPr>
            <a:spLocks noChangeArrowheads="1"/>
          </p:cNvSpPr>
          <p:nvPr/>
        </p:nvSpPr>
        <p:spPr bwMode="gray">
          <a:xfrm>
            <a:off x="461037" y="5016471"/>
            <a:ext cx="8039100" cy="788987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36"/>
          <p:cNvSpPr txBox="1">
            <a:spLocks noChangeArrowheads="1"/>
          </p:cNvSpPr>
          <p:nvPr/>
        </p:nvSpPr>
        <p:spPr bwMode="gray">
          <a:xfrm>
            <a:off x="680112" y="5213844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Involving Unions in Wellness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035"/>
          <p:cNvSpPr>
            <a:spLocks noChangeArrowheads="1"/>
          </p:cNvSpPr>
          <p:nvPr/>
        </p:nvSpPr>
        <p:spPr bwMode="gray">
          <a:xfrm>
            <a:off x="457200" y="5866373"/>
            <a:ext cx="8039100" cy="788987"/>
          </a:xfrm>
          <a:prstGeom prst="rect">
            <a:avLst/>
          </a:prstGeom>
          <a:solidFill>
            <a:srgbClr val="8BB4D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36"/>
          <p:cNvSpPr txBox="1">
            <a:spLocks noChangeArrowheads="1"/>
          </p:cNvSpPr>
          <p:nvPr/>
        </p:nvSpPr>
        <p:spPr bwMode="gray">
          <a:xfrm>
            <a:off x="676275" y="6013506"/>
            <a:ext cx="701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Q &amp;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232230"/>
            <a:ext cx="8534400" cy="92333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The Case for Union Participation in Wellness </a:t>
            </a:r>
            <a:r>
              <a:rPr lang="en-US" sz="2800" i="1" dirty="0" smtClean="0">
                <a:solidFill>
                  <a:schemeClr val="tx2"/>
                </a:solidFill>
              </a:rPr>
              <a:t>Examples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28622" r="26324" b="10768"/>
          <a:stretch>
            <a:fillRect/>
          </a:stretch>
        </p:blipFill>
        <p:spPr>
          <a:xfrm>
            <a:off x="495300" y="1712913"/>
            <a:ext cx="5067300" cy="32004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1290638"/>
            <a:ext cx="601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lvl="3"/>
            <a:r>
              <a:rPr lang="en-US" sz="1400"/>
              <a:t>Santa Clara Schools – Total Health Assessment (HRA) participation</a:t>
            </a:r>
          </a:p>
        </p:txBody>
      </p:sp>
      <p:sp>
        <p:nvSpPr>
          <p:cNvPr id="6" name="Oval 5"/>
          <p:cNvSpPr/>
          <p:nvPr/>
        </p:nvSpPr>
        <p:spPr>
          <a:xfrm>
            <a:off x="3276600" y="3833813"/>
            <a:ext cx="609600" cy="5095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4290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912938" y="3195638"/>
            <a:ext cx="1600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Joint labor actions</a:t>
            </a:r>
          </a:p>
        </p:txBody>
      </p:sp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 cstate="print"/>
          <a:srcRect l="53999" t="35556" r="30000" b="36890"/>
          <a:stretch>
            <a:fillRect/>
          </a:stretch>
        </p:blipFill>
        <p:spPr bwMode="auto">
          <a:xfrm>
            <a:off x="6546850" y="1731963"/>
            <a:ext cx="19875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715000" y="36576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“A Case Study in Wellness &amp; Cost Management in the Public Sector”</a:t>
            </a:r>
          </a:p>
          <a:p>
            <a:r>
              <a:rPr lang="en-US" sz="1400" dirty="0"/>
              <a:t>(Highlighted at IFEBP conference, 2012)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429000" y="3457575"/>
            <a:ext cx="381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35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4876800" y="1814513"/>
            <a:ext cx="4572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473</a:t>
            </a:r>
          </a:p>
        </p:txBody>
      </p:sp>
      <p:pic>
        <p:nvPicPr>
          <p:cNvPr id="4108" name="Picture 12" descr="HealthierU-Pilot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0025" y="4876800"/>
            <a:ext cx="2136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6019800" y="62484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A joint pilot  with </a:t>
            </a:r>
            <a:r>
              <a:rPr lang="en-US" sz="1400" dirty="0" err="1"/>
              <a:t>CalPers</a:t>
            </a:r>
            <a:r>
              <a:rPr lang="en-US" sz="1400" dirty="0"/>
              <a:t>, CA HR, and SEIU Local1000</a:t>
            </a:r>
          </a:p>
        </p:txBody>
      </p:sp>
      <p:pic>
        <p:nvPicPr>
          <p:cNvPr id="4110" name="Picture 4"/>
          <p:cNvPicPr>
            <a:picLocks noChangeAspect="1" noChangeArrowheads="1"/>
          </p:cNvPicPr>
          <p:nvPr/>
        </p:nvPicPr>
        <p:blipFill>
          <a:blip r:embed="rId6" cstate="print"/>
          <a:srcRect l="14999" t="24001" r="31000" b="48444"/>
          <a:stretch>
            <a:fillRect/>
          </a:stretch>
        </p:blipFill>
        <p:spPr bwMode="auto">
          <a:xfrm>
            <a:off x="609600" y="5308600"/>
            <a:ext cx="50434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295400"/>
            <a:ext cx="5105400" cy="21336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386864" y="262477"/>
            <a:ext cx="8229600" cy="535531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How Unions Can Make the Difference in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4724400" cy="1981199"/>
          </a:xfrm>
          <a:noFill/>
          <a:ln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600" b="1" dirty="0" smtClean="0"/>
              <a:t>What unions can bring: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Trusted negotiators &amp; communicators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Insight into employee perceptions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Sustainable structures – </a:t>
            </a:r>
            <a:r>
              <a:rPr lang="en-US" sz="1700" dirty="0" smtClean="0"/>
              <a:t>participatory decision making, communications, leadership development, employee involvement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94175"/>
            <a:ext cx="8458200" cy="194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56"/>
              </a:spcBef>
              <a:defRPr/>
            </a:pPr>
            <a:r>
              <a:rPr lang="en-US" b="1" dirty="0"/>
              <a:t>Moving forward without unions:</a:t>
            </a:r>
          </a:p>
          <a:p>
            <a:pPr marL="347472" indent="-347472">
              <a:spcBef>
                <a:spcPts val="456"/>
              </a:spcBef>
              <a:buFont typeface="Arial" pitchFamily="34" charset="0"/>
              <a:buChar char="•"/>
              <a:defRPr/>
            </a:pPr>
            <a:r>
              <a:rPr lang="en-US" sz="2000" dirty="0"/>
              <a:t>Higher risk of backlash</a:t>
            </a:r>
          </a:p>
          <a:p>
            <a:pPr marL="347472" indent="-347472">
              <a:spcBef>
                <a:spcPts val="456"/>
              </a:spcBef>
              <a:buFont typeface="Arial" pitchFamily="34" charset="0"/>
              <a:buChar char="•"/>
              <a:defRPr/>
            </a:pPr>
            <a:r>
              <a:rPr lang="en-US" sz="2000" dirty="0"/>
              <a:t>Higher risk of resistance and rejection</a:t>
            </a:r>
          </a:p>
          <a:p>
            <a:pPr marL="347472" indent="-347472">
              <a:spcBef>
                <a:spcPts val="456"/>
              </a:spcBef>
              <a:buFont typeface="Arial" pitchFamily="34" charset="0"/>
              <a:buChar char="•"/>
              <a:defRPr/>
            </a:pPr>
            <a:r>
              <a:rPr lang="en-US" sz="2000" dirty="0"/>
              <a:t>Lower levels of participation in activities</a:t>
            </a:r>
          </a:p>
          <a:p>
            <a:pPr marL="347472" indent="-347472">
              <a:spcBef>
                <a:spcPts val="456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Less diversity 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886200"/>
            <a:ext cx="5105400" cy="25146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1" name="Picture 6" descr="http://media.nj.com/ledgerupdates_impact/photo/1037817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099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3347" t="33333" r="19198" b="10417"/>
          <a:stretch>
            <a:fillRect/>
          </a:stretch>
        </p:blipFill>
        <p:spPr bwMode="auto">
          <a:xfrm>
            <a:off x="5715000" y="1371600"/>
            <a:ext cx="3111499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66768" y="308533"/>
            <a:ext cx="8686800" cy="535531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Understanding Wellness and the Union Leadership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1447800"/>
            <a:ext cx="6248400" cy="4572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1658809"/>
            <a:ext cx="5943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Union Leadership </a:t>
            </a:r>
            <a:r>
              <a:rPr lang="en-US" b="1" dirty="0" smtClean="0"/>
              <a:t>– Their Priorities </a:t>
            </a:r>
            <a:r>
              <a:rPr lang="en-US" b="1" dirty="0"/>
              <a:t>and </a:t>
            </a:r>
            <a:r>
              <a:rPr lang="en-US" b="1" dirty="0" smtClean="0"/>
              <a:t>Interests 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Who are the leaders?  </a:t>
            </a:r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800" dirty="0" smtClean="0"/>
              <a:t>Elected </a:t>
            </a:r>
            <a:r>
              <a:rPr lang="en-US" sz="1800" dirty="0"/>
              <a:t>union leaders and staff </a:t>
            </a:r>
            <a:r>
              <a:rPr lang="en-US" sz="1800" dirty="0" smtClean="0"/>
              <a:t> </a:t>
            </a:r>
          </a:p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sz="1800" dirty="0" smtClean="0"/>
              <a:t>Rank </a:t>
            </a:r>
            <a:r>
              <a:rPr lang="en-US" sz="1800" dirty="0"/>
              <a:t>and file </a:t>
            </a:r>
            <a:r>
              <a:rPr lang="en-US" sz="1800" dirty="0" smtClean="0"/>
              <a:t>leaders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What defines their interests?  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Responsive </a:t>
            </a:r>
            <a:r>
              <a:rPr lang="en-US" sz="1800" dirty="0"/>
              <a:t>to the membership </a:t>
            </a:r>
            <a:r>
              <a:rPr lang="en-US" sz="1800" dirty="0" smtClean="0"/>
              <a:t>issues (core mission), </a:t>
            </a:r>
            <a:r>
              <a:rPr lang="en-US" sz="1800" dirty="0"/>
              <a:t>membership complaints, </a:t>
            </a:r>
            <a:r>
              <a:rPr lang="en-US" sz="1800" dirty="0" smtClean="0"/>
              <a:t>membership current interests – Need to demonstrate their value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How do they lead?  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Union </a:t>
            </a:r>
            <a:r>
              <a:rPr lang="en-US" sz="1800" dirty="0"/>
              <a:t>leaders lead through participatory process, education, trust, influence, and persuasion.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295401"/>
            <a:ext cx="2133600" cy="548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1/24/12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This is the Federation Hotline for Jan. 24.</a:t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b="1" dirty="0" smtClean="0"/>
              <a:t>WFSE/AFSCME PLEDGES TO WORK WITH SENATORS ON BILL PROMOTING STATE EMPLOYEE WELLESS AND PRODUCTIVITY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   A bill with good intentions to promote the ability of state employees to get preventative help with medical issues had a hearing Monday (Jan. 23) before the Senate Health and Long-Term Care Committee.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   SB 6429 would direct the state Health Care Authority to build a broad strategy to support state employee health and wellness. It would include undefined financial incentives.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   It comes in the wake of a program in King County. However, Federation Executive Director Greg Devereux cautioned that that model may not fit statewide.</a:t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    “We pledge to help” refine the bill, Devereux said.</a:t>
            </a:r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76816" y="278389"/>
            <a:ext cx="8686800" cy="535531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Understanding Wellness and the Union Core Mission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875" y="1119392"/>
            <a:ext cx="8610600" cy="512064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11675" y="1363232"/>
            <a:ext cx="0" cy="4724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777875" y="1191722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Union Risks</a:t>
            </a:r>
          </a:p>
        </p:txBody>
      </p:sp>
      <p:sp>
        <p:nvSpPr>
          <p:cNvPr id="6152" name="TextBox 16"/>
          <p:cNvSpPr txBox="1">
            <a:spLocks noChangeArrowheads="1"/>
          </p:cNvSpPr>
          <p:nvPr/>
        </p:nvSpPr>
        <p:spPr bwMode="auto">
          <a:xfrm>
            <a:off x="4718050" y="1191722"/>
            <a:ext cx="383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Union Opportunities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1905000"/>
            <a:ext cx="3962400" cy="57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b="1" dirty="0"/>
              <a:t>Wages &amp; Benefits 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Higher contribution for health benefits </a:t>
            </a:r>
            <a:br>
              <a:rPr lang="en-US" sz="1400" dirty="0"/>
            </a:br>
            <a:r>
              <a:rPr lang="en-US" sz="1400" dirty="0"/>
              <a:t>associated with wellness  (Carrot vs. Stick)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Rights </a:t>
            </a:r>
            <a:r>
              <a:rPr lang="en-US" sz="1800" b="1" dirty="0"/>
              <a:t>at Work 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Employee/ union member  </a:t>
            </a:r>
            <a:r>
              <a:rPr lang="en-US" sz="1400" dirty="0"/>
              <a:t>perceptions  that programs and incentives are shaming or punitive. </a:t>
            </a:r>
            <a:endParaRPr lang="en-US" sz="1600" b="1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Union </a:t>
            </a:r>
            <a:r>
              <a:rPr lang="en-US" sz="1800" b="1" dirty="0"/>
              <a:t>Member Satisfaction 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Angry members that  demand action from the </a:t>
            </a:r>
            <a:r>
              <a:rPr lang="en-US" sz="1400" dirty="0" smtClean="0"/>
              <a:t>union</a:t>
            </a:r>
          </a:p>
          <a:p>
            <a:pPr>
              <a:spcAft>
                <a:spcPts val="200"/>
              </a:spcAft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Social </a:t>
            </a:r>
            <a:r>
              <a:rPr lang="en-US" sz="1800" b="1" dirty="0"/>
              <a:t>Justice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Do wellness initiatives add stress to working people</a:t>
            </a:r>
            <a:r>
              <a:rPr lang="en-US" sz="1400" dirty="0" smtClean="0"/>
              <a:t>?</a:t>
            </a:r>
          </a:p>
          <a:p>
            <a:pPr>
              <a:spcAft>
                <a:spcPts val="200"/>
              </a:spcAft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Other Priorities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Other issues are more pressing</a:t>
            </a:r>
          </a:p>
          <a:p>
            <a:pPr>
              <a:spcAft>
                <a:spcPts val="400"/>
              </a:spcAft>
            </a:pPr>
            <a:endParaRPr lang="en-US" sz="1600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1921589"/>
            <a:ext cx="4495800" cy="668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b="1" dirty="0"/>
              <a:t>Wages &amp; Benefits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Initiatives that decrease healthcare costs and Increase money  available for wages and </a:t>
            </a:r>
            <a:r>
              <a:rPr lang="en-US" sz="1400" dirty="0" smtClean="0"/>
              <a:t>benefits</a:t>
            </a:r>
            <a:endParaRPr lang="en-US" sz="1600" b="1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Rights </a:t>
            </a:r>
            <a:r>
              <a:rPr lang="en-US" sz="1800" b="1" dirty="0"/>
              <a:t>at Work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Opportunities  for increased </a:t>
            </a:r>
            <a:r>
              <a:rPr lang="en-US" sz="1400" dirty="0" smtClean="0"/>
              <a:t>member satisfaction at work    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                                                                                            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Union </a:t>
            </a:r>
            <a:r>
              <a:rPr lang="en-US" sz="1800" b="1" dirty="0"/>
              <a:t>Member Satisfaction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Wellness can bring a new level of member leadership</a:t>
            </a:r>
            <a:endParaRPr lang="en-US" sz="1600" b="1" dirty="0"/>
          </a:p>
          <a:p>
            <a:pPr>
              <a:spcAft>
                <a:spcPts val="200"/>
              </a:spcAft>
            </a:pPr>
            <a:endParaRPr lang="en-US" sz="1600" b="1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Social </a:t>
            </a:r>
            <a:r>
              <a:rPr lang="en-US" sz="1800" b="1" dirty="0"/>
              <a:t>Justice</a:t>
            </a:r>
          </a:p>
          <a:p>
            <a:pPr>
              <a:spcAft>
                <a:spcPts val="200"/>
              </a:spcAft>
            </a:pPr>
            <a:r>
              <a:rPr lang="en-US" sz="1400" dirty="0"/>
              <a:t>Working families suffer  the most from chronic health </a:t>
            </a:r>
            <a:r>
              <a:rPr lang="en-US" sz="1400" dirty="0" smtClean="0"/>
              <a:t>problems - Can </a:t>
            </a:r>
            <a:r>
              <a:rPr lang="en-US" sz="1400" dirty="0"/>
              <a:t>the union be part of the solution?</a:t>
            </a:r>
            <a:endParaRPr lang="en-US" sz="1600" b="1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800" b="1" dirty="0" smtClean="0"/>
              <a:t>Other Priorities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1400" dirty="0" smtClean="0"/>
              <a:t>Wellness initiatives support pressing priorities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b="1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014056"/>
            <a:ext cx="6172200" cy="32766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447240"/>
            <a:ext cx="60960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30760" y="344541"/>
            <a:ext cx="8915400" cy="535531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Approaching Union Leaders &amp;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0256"/>
            <a:ext cx="5867400" cy="31242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 smtClean="0"/>
              <a:t>Approaching Union Leaders</a:t>
            </a:r>
          </a:p>
          <a:p>
            <a:pPr eaLnBrk="1" hangingPunct="1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Assume caring – </a:t>
            </a:r>
            <a:r>
              <a:rPr lang="en-US" sz="1200" dirty="0" smtClean="0"/>
              <a:t>“We know that you are as aware and concerned  as we are about the health problems your members are experiencing. “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Talk about opportunities &amp; acknowledge the risks – </a:t>
            </a:r>
            <a:r>
              <a:rPr lang="en-US" sz="1200" dirty="0" smtClean="0"/>
              <a:t>“There are many opportunities for employees through wellness initiatives, but we also understand that there are risks in how the program is designed, administered, and communicated.”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/>
              <a:t>Promote union participation – </a:t>
            </a:r>
            <a:r>
              <a:rPr lang="en-US" sz="1200" dirty="0" smtClean="0"/>
              <a:t>“We want to hear more about the risks and opportunities from your end.  We are learning that union participation is key to developing a successful </a:t>
            </a:r>
            <a:r>
              <a:rPr lang="en-US" sz="1200" dirty="0" err="1" smtClean="0"/>
              <a:t>wellnes</a:t>
            </a:r>
            <a:r>
              <a:rPr lang="en-US" sz="1200" dirty="0" smtClean="0"/>
              <a:t> program.”  </a:t>
            </a:r>
            <a:endParaRPr lang="en-US" sz="1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/>
              <a:t>Present a vision of partnership –”</a:t>
            </a:r>
            <a:r>
              <a:rPr lang="en-US" sz="1200" dirty="0" smtClean="0"/>
              <a:t>We would like to explore how we can work together to develop a mutual vision and agree on key program elements”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67336"/>
            <a:ext cx="5791200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/>
              <a:t>Talking to Union Audiences</a:t>
            </a:r>
          </a:p>
          <a:p>
            <a:pPr marL="347472" indent="-347472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Assume caring</a:t>
            </a:r>
          </a:p>
          <a:p>
            <a:pPr marL="347472" indent="-347472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Avoid blaming or shaming</a:t>
            </a:r>
          </a:p>
          <a:p>
            <a:pPr marL="347472" indent="-347472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Acknowledge their value and their real barriers</a:t>
            </a:r>
          </a:p>
          <a:p>
            <a:pPr marL="347472" indent="-347472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Emphasize the need for partnership and support</a:t>
            </a:r>
          </a:p>
          <a:p>
            <a:pPr marL="347472" indent="-347472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Invite employees to support each other</a:t>
            </a:r>
          </a:p>
          <a:p>
            <a:pPr>
              <a:defRPr/>
            </a:pPr>
            <a:endParaRPr lang="en-US" sz="1800" dirty="0"/>
          </a:p>
        </p:txBody>
      </p:sp>
      <p:pic>
        <p:nvPicPr>
          <p:cNvPr id="7175" name="Picture 8" descr="http://www.trbimg.com/img-50537414/turbine/chi-teacher-appreciation-20120914/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99" y="1318856"/>
            <a:ext cx="2378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http://www.thevisualmd.com/spaw/uploads/images/AW2516_Obesity/enhancements/AW2516_06_RM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81056"/>
            <a:ext cx="25987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348016" y="370578"/>
            <a:ext cx="8229600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gray">
          <a:xfrm>
            <a:off x="600005" y="1810186"/>
            <a:ext cx="2443566" cy="351216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1416" tIns="45708" rIns="91416" bIns="4570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gray">
          <a:xfrm>
            <a:off x="5958672" y="1790090"/>
            <a:ext cx="2341266" cy="36528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1416" tIns="45708" rIns="91416" bIns="4570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PDP0606184_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571" y="1496367"/>
            <a:ext cx="2915101" cy="4147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47152" y="309948"/>
            <a:ext cx="8229600" cy="535531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1883593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http://www.cacities.org/citiesforworkforcehealth</a:t>
            </a:r>
            <a:endParaRPr lang="en-US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Flyer, FAQ, and contact info available on the website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http://www.healcitiescampaign.org</a:t>
            </a:r>
            <a:r>
              <a:rPr lang="en-US" dirty="0" smtClean="0"/>
              <a:t> and link to “contact us” 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mtClean="0"/>
              <a:t>Video link: </a:t>
            </a:r>
            <a:r>
              <a:rPr lang="en-US" smtClean="0">
                <a:hlinkClick r:id="rId5"/>
              </a:rPr>
              <a:t>www.youtube.com/watch?v=Hzgzim5m7oU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63076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Previous Webinar Review 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997527"/>
            <a:ext cx="7696200" cy="5575885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There is a healthcare crisis driven by lifestyle choices and fueled by obesity and sedentary behavior 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Much of chronic disease is preventable with behavior change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The health of your employees directly affects your business and employers can make a difference</a:t>
            </a:r>
          </a:p>
          <a:p>
            <a:pPr marL="285750"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Rising health care costs are not sustainable</a:t>
            </a:r>
          </a:p>
          <a:p>
            <a:pPr marL="285750" lvl="1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Getting people healthier is the only solution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A successful wellness programs needs strong leadership support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Using data is key to any successful wellness strategy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Data allows you to engage the right people, at the right time, with the right interventions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There are differences between activity-based and results-oriented wellness programs 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A successful wellness program needs a blueprint that includes a multi-year strategy, goals and priorities, and a plan to reach those goals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There are different types of wellness initiatives, including value-based designs and policy and environmental changes</a:t>
            </a:r>
            <a:endParaRPr lang="en-US" sz="2000" dirty="0" smtClean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53028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Objectives of Webinar Four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69242"/>
            <a:ext cx="7696200" cy="3287054"/>
          </a:xfrm>
        </p:spPr>
        <p:txBody>
          <a:bodyPr/>
          <a:lstStyle/>
          <a:p>
            <a:r>
              <a:rPr lang="en-US" dirty="0" smtClean="0"/>
              <a:t>Understand the importance of reach and impact for a successful wellness program</a:t>
            </a:r>
          </a:p>
          <a:p>
            <a:r>
              <a:rPr lang="en-US" dirty="0" smtClean="0"/>
              <a:t>Understand the difference between intrinsic and extrinsic motivation</a:t>
            </a:r>
          </a:p>
          <a:p>
            <a:r>
              <a:rPr lang="en-US" dirty="0" smtClean="0"/>
              <a:t>Identify the most effective ways to communicate the wellness strategy to employees</a:t>
            </a:r>
          </a:p>
          <a:p>
            <a:r>
              <a:rPr lang="en-US" dirty="0" smtClean="0"/>
              <a:t>Identify key communication strategies for communicating with labor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307147"/>
            <a:ext cx="8804920" cy="536916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Four </a:t>
            </a:r>
            <a:r>
              <a:rPr lang="en-US" sz="3200" dirty="0">
                <a:solidFill>
                  <a:schemeClr val="tx2"/>
                </a:solidFill>
              </a:rPr>
              <a:t>Steps to a Successful </a:t>
            </a:r>
            <a:r>
              <a:rPr lang="en-US" sz="3200" dirty="0" smtClean="0">
                <a:solidFill>
                  <a:schemeClr val="tx2"/>
                </a:solidFill>
              </a:rPr>
              <a:t>Workforce Health Program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7350" y="4395587"/>
            <a:ext cx="942975" cy="765175"/>
            <a:chOff x="1887" y="2996"/>
            <a:chExt cx="594" cy="482"/>
          </a:xfrm>
        </p:grpSpPr>
        <p:sp>
          <p:nvSpPr>
            <p:cNvPr id="814084" name="Freeform 4"/>
            <p:cNvSpPr>
              <a:spLocks/>
            </p:cNvSpPr>
            <p:nvPr/>
          </p:nvSpPr>
          <p:spPr bwMode="gray">
            <a:xfrm>
              <a:off x="1887" y="2998"/>
              <a:ext cx="340" cy="326"/>
            </a:xfrm>
            <a:custGeom>
              <a:avLst/>
              <a:gdLst>
                <a:gd name="T0" fmla="*/ 340 w 340"/>
                <a:gd name="T1" fmla="*/ 88 h 326"/>
                <a:gd name="T2" fmla="*/ 28 w 340"/>
                <a:gd name="T3" fmla="*/ 0 h 326"/>
                <a:gd name="T4" fmla="*/ 0 w 340"/>
                <a:gd name="T5" fmla="*/ 326 h 326"/>
                <a:gd name="T6" fmla="*/ 0 60000 65536"/>
                <a:gd name="T7" fmla="*/ 0 60000 65536"/>
                <a:gd name="T8" fmla="*/ 0 60000 65536"/>
                <a:gd name="T9" fmla="*/ 0 w 340"/>
                <a:gd name="T10" fmla="*/ 0 h 326"/>
                <a:gd name="T11" fmla="*/ 340 w 340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" h="326">
                  <a:moveTo>
                    <a:pt x="340" y="88"/>
                  </a:moveTo>
                  <a:lnTo>
                    <a:pt x="28" y="0"/>
                  </a:lnTo>
                  <a:lnTo>
                    <a:pt x="0" y="326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85" name="Freeform 5"/>
            <p:cNvSpPr>
              <a:spLocks/>
            </p:cNvSpPr>
            <p:nvPr/>
          </p:nvSpPr>
          <p:spPr bwMode="gray">
            <a:xfrm>
              <a:off x="1917" y="2996"/>
              <a:ext cx="564" cy="482"/>
            </a:xfrm>
            <a:custGeom>
              <a:avLst/>
              <a:gdLst>
                <a:gd name="T0" fmla="*/ 564 w 564"/>
                <a:gd name="T1" fmla="*/ 482 h 482"/>
                <a:gd name="T2" fmla="*/ 564 w 564"/>
                <a:gd name="T3" fmla="*/ 482 h 482"/>
                <a:gd name="T4" fmla="*/ 520 w 564"/>
                <a:gd name="T5" fmla="*/ 464 h 482"/>
                <a:gd name="T6" fmla="*/ 478 w 564"/>
                <a:gd name="T7" fmla="*/ 444 h 482"/>
                <a:gd name="T8" fmla="*/ 434 w 564"/>
                <a:gd name="T9" fmla="*/ 424 h 482"/>
                <a:gd name="T10" fmla="*/ 394 w 564"/>
                <a:gd name="T11" fmla="*/ 400 h 482"/>
                <a:gd name="T12" fmla="*/ 354 w 564"/>
                <a:gd name="T13" fmla="*/ 374 h 482"/>
                <a:gd name="T14" fmla="*/ 314 w 564"/>
                <a:gd name="T15" fmla="*/ 348 h 482"/>
                <a:gd name="T16" fmla="*/ 276 w 564"/>
                <a:gd name="T17" fmla="*/ 318 h 482"/>
                <a:gd name="T18" fmla="*/ 240 w 564"/>
                <a:gd name="T19" fmla="*/ 288 h 482"/>
                <a:gd name="T20" fmla="*/ 204 w 564"/>
                <a:gd name="T21" fmla="*/ 258 h 482"/>
                <a:gd name="T22" fmla="*/ 170 w 564"/>
                <a:gd name="T23" fmla="*/ 224 h 482"/>
                <a:gd name="T24" fmla="*/ 138 w 564"/>
                <a:gd name="T25" fmla="*/ 190 h 482"/>
                <a:gd name="T26" fmla="*/ 108 w 564"/>
                <a:gd name="T27" fmla="*/ 154 h 482"/>
                <a:gd name="T28" fmla="*/ 78 w 564"/>
                <a:gd name="T29" fmla="*/ 118 h 482"/>
                <a:gd name="T30" fmla="*/ 50 w 564"/>
                <a:gd name="T31" fmla="*/ 80 h 482"/>
                <a:gd name="T32" fmla="*/ 24 w 564"/>
                <a:gd name="T33" fmla="*/ 40 h 482"/>
                <a:gd name="T34" fmla="*/ 0 w 564"/>
                <a:gd name="T35" fmla="*/ 0 h 4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4"/>
                <a:gd name="T55" fmla="*/ 0 h 482"/>
                <a:gd name="T56" fmla="*/ 564 w 564"/>
                <a:gd name="T57" fmla="*/ 482 h 4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4" h="482">
                  <a:moveTo>
                    <a:pt x="564" y="482"/>
                  </a:moveTo>
                  <a:lnTo>
                    <a:pt x="564" y="482"/>
                  </a:lnTo>
                  <a:lnTo>
                    <a:pt x="520" y="464"/>
                  </a:lnTo>
                  <a:lnTo>
                    <a:pt x="478" y="444"/>
                  </a:lnTo>
                  <a:lnTo>
                    <a:pt x="434" y="424"/>
                  </a:lnTo>
                  <a:lnTo>
                    <a:pt x="394" y="400"/>
                  </a:lnTo>
                  <a:lnTo>
                    <a:pt x="354" y="374"/>
                  </a:lnTo>
                  <a:lnTo>
                    <a:pt x="314" y="348"/>
                  </a:lnTo>
                  <a:lnTo>
                    <a:pt x="276" y="318"/>
                  </a:lnTo>
                  <a:lnTo>
                    <a:pt x="240" y="288"/>
                  </a:lnTo>
                  <a:lnTo>
                    <a:pt x="204" y="258"/>
                  </a:lnTo>
                  <a:lnTo>
                    <a:pt x="170" y="224"/>
                  </a:lnTo>
                  <a:lnTo>
                    <a:pt x="138" y="190"/>
                  </a:lnTo>
                  <a:lnTo>
                    <a:pt x="108" y="154"/>
                  </a:lnTo>
                  <a:lnTo>
                    <a:pt x="78" y="118"/>
                  </a:lnTo>
                  <a:lnTo>
                    <a:pt x="50" y="80"/>
                  </a:lnTo>
                  <a:lnTo>
                    <a:pt x="24" y="4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28351" y="4343200"/>
            <a:ext cx="812800" cy="965200"/>
            <a:chOff x="3407" y="2840"/>
            <a:chExt cx="512" cy="608"/>
          </a:xfrm>
        </p:grpSpPr>
        <p:sp>
          <p:nvSpPr>
            <p:cNvPr id="814087" name="Freeform 7"/>
            <p:cNvSpPr>
              <a:spLocks/>
            </p:cNvSpPr>
            <p:nvPr/>
          </p:nvSpPr>
          <p:spPr bwMode="gray">
            <a:xfrm>
              <a:off x="3407" y="3112"/>
              <a:ext cx="326" cy="336"/>
            </a:xfrm>
            <a:custGeom>
              <a:avLst/>
              <a:gdLst>
                <a:gd name="T0" fmla="*/ 84 w 326"/>
                <a:gd name="T1" fmla="*/ 0 h 336"/>
                <a:gd name="T2" fmla="*/ 0 w 326"/>
                <a:gd name="T3" fmla="*/ 314 h 336"/>
                <a:gd name="T4" fmla="*/ 326 w 326"/>
                <a:gd name="T5" fmla="*/ 336 h 336"/>
                <a:gd name="T6" fmla="*/ 0 60000 65536"/>
                <a:gd name="T7" fmla="*/ 0 60000 65536"/>
                <a:gd name="T8" fmla="*/ 0 60000 65536"/>
                <a:gd name="T9" fmla="*/ 0 w 326"/>
                <a:gd name="T10" fmla="*/ 0 h 336"/>
                <a:gd name="T11" fmla="*/ 326 w 32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" h="336">
                  <a:moveTo>
                    <a:pt x="84" y="0"/>
                  </a:moveTo>
                  <a:lnTo>
                    <a:pt x="0" y="314"/>
                  </a:lnTo>
                  <a:lnTo>
                    <a:pt x="326" y="336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88" name="Freeform 8"/>
            <p:cNvSpPr>
              <a:spLocks/>
            </p:cNvSpPr>
            <p:nvPr/>
          </p:nvSpPr>
          <p:spPr bwMode="gray">
            <a:xfrm>
              <a:off x="3413" y="2840"/>
              <a:ext cx="506" cy="576"/>
            </a:xfrm>
            <a:custGeom>
              <a:avLst/>
              <a:gdLst>
                <a:gd name="T0" fmla="*/ 506 w 506"/>
                <a:gd name="T1" fmla="*/ 0 h 576"/>
                <a:gd name="T2" fmla="*/ 506 w 506"/>
                <a:gd name="T3" fmla="*/ 0 h 576"/>
                <a:gd name="T4" fmla="*/ 486 w 506"/>
                <a:gd name="T5" fmla="*/ 46 h 576"/>
                <a:gd name="T6" fmla="*/ 466 w 506"/>
                <a:gd name="T7" fmla="*/ 90 h 576"/>
                <a:gd name="T8" fmla="*/ 444 w 506"/>
                <a:gd name="T9" fmla="*/ 134 h 576"/>
                <a:gd name="T10" fmla="*/ 418 w 506"/>
                <a:gd name="T11" fmla="*/ 176 h 576"/>
                <a:gd name="T12" fmla="*/ 392 w 506"/>
                <a:gd name="T13" fmla="*/ 218 h 576"/>
                <a:gd name="T14" fmla="*/ 364 w 506"/>
                <a:gd name="T15" fmla="*/ 258 h 576"/>
                <a:gd name="T16" fmla="*/ 334 w 506"/>
                <a:gd name="T17" fmla="*/ 296 h 576"/>
                <a:gd name="T18" fmla="*/ 304 w 506"/>
                <a:gd name="T19" fmla="*/ 334 h 576"/>
                <a:gd name="T20" fmla="*/ 270 w 506"/>
                <a:gd name="T21" fmla="*/ 370 h 576"/>
                <a:gd name="T22" fmla="*/ 236 w 506"/>
                <a:gd name="T23" fmla="*/ 404 h 576"/>
                <a:gd name="T24" fmla="*/ 200 w 506"/>
                <a:gd name="T25" fmla="*/ 438 h 576"/>
                <a:gd name="T26" fmla="*/ 162 w 506"/>
                <a:gd name="T27" fmla="*/ 468 h 576"/>
                <a:gd name="T28" fmla="*/ 124 w 506"/>
                <a:gd name="T29" fmla="*/ 498 h 576"/>
                <a:gd name="T30" fmla="*/ 84 w 506"/>
                <a:gd name="T31" fmla="*/ 526 h 576"/>
                <a:gd name="T32" fmla="*/ 42 w 506"/>
                <a:gd name="T33" fmla="*/ 552 h 576"/>
                <a:gd name="T34" fmla="*/ 0 w 506"/>
                <a:gd name="T35" fmla="*/ 576 h 5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6"/>
                <a:gd name="T55" fmla="*/ 0 h 576"/>
                <a:gd name="T56" fmla="*/ 506 w 506"/>
                <a:gd name="T57" fmla="*/ 576 h 5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6" h="576">
                  <a:moveTo>
                    <a:pt x="506" y="0"/>
                  </a:moveTo>
                  <a:lnTo>
                    <a:pt x="506" y="0"/>
                  </a:lnTo>
                  <a:lnTo>
                    <a:pt x="486" y="46"/>
                  </a:lnTo>
                  <a:lnTo>
                    <a:pt x="466" y="90"/>
                  </a:lnTo>
                  <a:lnTo>
                    <a:pt x="444" y="134"/>
                  </a:lnTo>
                  <a:lnTo>
                    <a:pt x="418" y="176"/>
                  </a:lnTo>
                  <a:lnTo>
                    <a:pt x="392" y="218"/>
                  </a:lnTo>
                  <a:lnTo>
                    <a:pt x="364" y="258"/>
                  </a:lnTo>
                  <a:lnTo>
                    <a:pt x="334" y="296"/>
                  </a:lnTo>
                  <a:lnTo>
                    <a:pt x="304" y="334"/>
                  </a:lnTo>
                  <a:lnTo>
                    <a:pt x="270" y="370"/>
                  </a:lnTo>
                  <a:lnTo>
                    <a:pt x="236" y="404"/>
                  </a:lnTo>
                  <a:lnTo>
                    <a:pt x="200" y="438"/>
                  </a:lnTo>
                  <a:lnTo>
                    <a:pt x="162" y="468"/>
                  </a:lnTo>
                  <a:lnTo>
                    <a:pt x="124" y="498"/>
                  </a:lnTo>
                  <a:lnTo>
                    <a:pt x="84" y="526"/>
                  </a:lnTo>
                  <a:lnTo>
                    <a:pt x="42" y="552"/>
                  </a:lnTo>
                  <a:lnTo>
                    <a:pt x="0" y="576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147363" y="1946075"/>
            <a:ext cx="968375" cy="787400"/>
            <a:chOff x="3303" y="1412"/>
            <a:chExt cx="610" cy="496"/>
          </a:xfrm>
        </p:grpSpPr>
        <p:sp>
          <p:nvSpPr>
            <p:cNvPr id="814090" name="Freeform 10"/>
            <p:cNvSpPr>
              <a:spLocks/>
            </p:cNvSpPr>
            <p:nvPr/>
          </p:nvSpPr>
          <p:spPr bwMode="gray">
            <a:xfrm>
              <a:off x="3557" y="1586"/>
              <a:ext cx="356" cy="322"/>
            </a:xfrm>
            <a:custGeom>
              <a:avLst/>
              <a:gdLst>
                <a:gd name="T0" fmla="*/ 0 w 356"/>
                <a:gd name="T1" fmla="*/ 214 h 322"/>
                <a:gd name="T2" fmla="*/ 306 w 356"/>
                <a:gd name="T3" fmla="*/ 322 h 322"/>
                <a:gd name="T4" fmla="*/ 356 w 356"/>
                <a:gd name="T5" fmla="*/ 0 h 322"/>
                <a:gd name="T6" fmla="*/ 0 60000 65536"/>
                <a:gd name="T7" fmla="*/ 0 60000 65536"/>
                <a:gd name="T8" fmla="*/ 0 60000 65536"/>
                <a:gd name="T9" fmla="*/ 0 w 356"/>
                <a:gd name="T10" fmla="*/ 0 h 322"/>
                <a:gd name="T11" fmla="*/ 356 w 356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322">
                  <a:moveTo>
                    <a:pt x="0" y="214"/>
                  </a:moveTo>
                  <a:lnTo>
                    <a:pt x="306" y="322"/>
                  </a:lnTo>
                  <a:lnTo>
                    <a:pt x="356" y="0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91" name="Freeform 11"/>
            <p:cNvSpPr>
              <a:spLocks/>
            </p:cNvSpPr>
            <p:nvPr/>
          </p:nvSpPr>
          <p:spPr bwMode="gray">
            <a:xfrm>
              <a:off x="3303" y="1412"/>
              <a:ext cx="554" cy="494"/>
            </a:xfrm>
            <a:custGeom>
              <a:avLst/>
              <a:gdLst>
                <a:gd name="T0" fmla="*/ 0 w 554"/>
                <a:gd name="T1" fmla="*/ 0 h 494"/>
                <a:gd name="T2" fmla="*/ 0 w 554"/>
                <a:gd name="T3" fmla="*/ 0 h 494"/>
                <a:gd name="T4" fmla="*/ 44 w 554"/>
                <a:gd name="T5" fmla="*/ 18 h 494"/>
                <a:gd name="T6" fmla="*/ 86 w 554"/>
                <a:gd name="T7" fmla="*/ 40 h 494"/>
                <a:gd name="T8" fmla="*/ 128 w 554"/>
                <a:gd name="T9" fmla="*/ 62 h 494"/>
                <a:gd name="T10" fmla="*/ 168 w 554"/>
                <a:gd name="T11" fmla="*/ 86 h 494"/>
                <a:gd name="T12" fmla="*/ 208 w 554"/>
                <a:gd name="T13" fmla="*/ 112 h 494"/>
                <a:gd name="T14" fmla="*/ 246 w 554"/>
                <a:gd name="T15" fmla="*/ 140 h 494"/>
                <a:gd name="T16" fmla="*/ 284 w 554"/>
                <a:gd name="T17" fmla="*/ 170 h 494"/>
                <a:gd name="T18" fmla="*/ 320 w 554"/>
                <a:gd name="T19" fmla="*/ 200 h 494"/>
                <a:gd name="T20" fmla="*/ 354 w 554"/>
                <a:gd name="T21" fmla="*/ 232 h 494"/>
                <a:gd name="T22" fmla="*/ 386 w 554"/>
                <a:gd name="T23" fmla="*/ 266 h 494"/>
                <a:gd name="T24" fmla="*/ 418 w 554"/>
                <a:gd name="T25" fmla="*/ 300 h 494"/>
                <a:gd name="T26" fmla="*/ 448 w 554"/>
                <a:gd name="T27" fmla="*/ 338 h 494"/>
                <a:gd name="T28" fmla="*/ 478 w 554"/>
                <a:gd name="T29" fmla="*/ 374 h 494"/>
                <a:gd name="T30" fmla="*/ 504 w 554"/>
                <a:gd name="T31" fmla="*/ 414 h 494"/>
                <a:gd name="T32" fmla="*/ 530 w 554"/>
                <a:gd name="T33" fmla="*/ 454 h 494"/>
                <a:gd name="T34" fmla="*/ 554 w 554"/>
                <a:gd name="T35" fmla="*/ 494 h 4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4"/>
                <a:gd name="T55" fmla="*/ 0 h 494"/>
                <a:gd name="T56" fmla="*/ 554 w 554"/>
                <a:gd name="T57" fmla="*/ 494 h 4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4" h="494">
                  <a:moveTo>
                    <a:pt x="0" y="0"/>
                  </a:moveTo>
                  <a:lnTo>
                    <a:pt x="0" y="0"/>
                  </a:lnTo>
                  <a:lnTo>
                    <a:pt x="44" y="18"/>
                  </a:lnTo>
                  <a:lnTo>
                    <a:pt x="86" y="40"/>
                  </a:lnTo>
                  <a:lnTo>
                    <a:pt x="128" y="62"/>
                  </a:lnTo>
                  <a:lnTo>
                    <a:pt x="168" y="86"/>
                  </a:lnTo>
                  <a:lnTo>
                    <a:pt x="208" y="112"/>
                  </a:lnTo>
                  <a:lnTo>
                    <a:pt x="246" y="140"/>
                  </a:lnTo>
                  <a:lnTo>
                    <a:pt x="284" y="170"/>
                  </a:lnTo>
                  <a:lnTo>
                    <a:pt x="320" y="200"/>
                  </a:lnTo>
                  <a:lnTo>
                    <a:pt x="354" y="232"/>
                  </a:lnTo>
                  <a:lnTo>
                    <a:pt x="386" y="266"/>
                  </a:lnTo>
                  <a:lnTo>
                    <a:pt x="418" y="300"/>
                  </a:lnTo>
                  <a:lnTo>
                    <a:pt x="448" y="338"/>
                  </a:lnTo>
                  <a:lnTo>
                    <a:pt x="478" y="374"/>
                  </a:lnTo>
                  <a:lnTo>
                    <a:pt x="504" y="414"/>
                  </a:lnTo>
                  <a:lnTo>
                    <a:pt x="530" y="454"/>
                  </a:lnTo>
                  <a:lnTo>
                    <a:pt x="554" y="494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683563" y="1981000"/>
            <a:ext cx="803275" cy="987425"/>
            <a:chOff x="1855" y="1390"/>
            <a:chExt cx="506" cy="622"/>
          </a:xfrm>
        </p:grpSpPr>
        <p:sp>
          <p:nvSpPr>
            <p:cNvPr id="814093" name="Freeform 13"/>
            <p:cNvSpPr>
              <a:spLocks/>
            </p:cNvSpPr>
            <p:nvPr/>
          </p:nvSpPr>
          <p:spPr bwMode="gray">
            <a:xfrm>
              <a:off x="2041" y="1390"/>
              <a:ext cx="320" cy="364"/>
            </a:xfrm>
            <a:custGeom>
              <a:avLst/>
              <a:gdLst>
                <a:gd name="T0" fmla="*/ 196 w 320"/>
                <a:gd name="T1" fmla="*/ 364 h 364"/>
                <a:gd name="T2" fmla="*/ 320 w 320"/>
                <a:gd name="T3" fmla="*/ 66 h 364"/>
                <a:gd name="T4" fmla="*/ 0 w 320"/>
                <a:gd name="T5" fmla="*/ 0 h 364"/>
                <a:gd name="T6" fmla="*/ 0 60000 65536"/>
                <a:gd name="T7" fmla="*/ 0 60000 65536"/>
                <a:gd name="T8" fmla="*/ 0 60000 65536"/>
                <a:gd name="T9" fmla="*/ 0 w 320"/>
                <a:gd name="T10" fmla="*/ 0 h 364"/>
                <a:gd name="T11" fmla="*/ 320 w 320"/>
                <a:gd name="T12" fmla="*/ 364 h 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364">
                  <a:moveTo>
                    <a:pt x="196" y="364"/>
                  </a:moveTo>
                  <a:lnTo>
                    <a:pt x="320" y="66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94" name="Freeform 14"/>
            <p:cNvSpPr>
              <a:spLocks/>
            </p:cNvSpPr>
            <p:nvPr/>
          </p:nvSpPr>
          <p:spPr bwMode="gray">
            <a:xfrm>
              <a:off x="1855" y="1466"/>
              <a:ext cx="490" cy="546"/>
            </a:xfrm>
            <a:custGeom>
              <a:avLst/>
              <a:gdLst>
                <a:gd name="T0" fmla="*/ 0 w 490"/>
                <a:gd name="T1" fmla="*/ 546 h 546"/>
                <a:gd name="T2" fmla="*/ 0 w 490"/>
                <a:gd name="T3" fmla="*/ 546 h 546"/>
                <a:gd name="T4" fmla="*/ 18 w 490"/>
                <a:gd name="T5" fmla="*/ 502 h 546"/>
                <a:gd name="T6" fmla="*/ 40 w 490"/>
                <a:gd name="T7" fmla="*/ 460 h 546"/>
                <a:gd name="T8" fmla="*/ 62 w 490"/>
                <a:gd name="T9" fmla="*/ 418 h 546"/>
                <a:gd name="T10" fmla="*/ 86 w 490"/>
                <a:gd name="T11" fmla="*/ 378 h 546"/>
                <a:gd name="T12" fmla="*/ 112 w 490"/>
                <a:gd name="T13" fmla="*/ 340 h 546"/>
                <a:gd name="T14" fmla="*/ 140 w 490"/>
                <a:gd name="T15" fmla="*/ 302 h 546"/>
                <a:gd name="T16" fmla="*/ 168 w 490"/>
                <a:gd name="T17" fmla="*/ 266 h 546"/>
                <a:gd name="T18" fmla="*/ 198 w 490"/>
                <a:gd name="T19" fmla="*/ 230 h 546"/>
                <a:gd name="T20" fmla="*/ 230 w 490"/>
                <a:gd name="T21" fmla="*/ 196 h 546"/>
                <a:gd name="T22" fmla="*/ 264 w 490"/>
                <a:gd name="T23" fmla="*/ 164 h 546"/>
                <a:gd name="T24" fmla="*/ 298 w 490"/>
                <a:gd name="T25" fmla="*/ 134 h 546"/>
                <a:gd name="T26" fmla="*/ 334 w 490"/>
                <a:gd name="T27" fmla="*/ 104 h 546"/>
                <a:gd name="T28" fmla="*/ 372 w 490"/>
                <a:gd name="T29" fmla="*/ 76 h 546"/>
                <a:gd name="T30" fmla="*/ 410 w 490"/>
                <a:gd name="T31" fmla="*/ 48 h 546"/>
                <a:gd name="T32" fmla="*/ 450 w 490"/>
                <a:gd name="T33" fmla="*/ 24 h 546"/>
                <a:gd name="T34" fmla="*/ 490 w 490"/>
                <a:gd name="T35" fmla="*/ 0 h 5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0"/>
                <a:gd name="T55" fmla="*/ 0 h 546"/>
                <a:gd name="T56" fmla="*/ 490 w 490"/>
                <a:gd name="T57" fmla="*/ 546 h 5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0" h="546">
                  <a:moveTo>
                    <a:pt x="0" y="546"/>
                  </a:moveTo>
                  <a:lnTo>
                    <a:pt x="0" y="546"/>
                  </a:lnTo>
                  <a:lnTo>
                    <a:pt x="18" y="502"/>
                  </a:lnTo>
                  <a:lnTo>
                    <a:pt x="40" y="460"/>
                  </a:lnTo>
                  <a:lnTo>
                    <a:pt x="62" y="418"/>
                  </a:lnTo>
                  <a:lnTo>
                    <a:pt x="86" y="378"/>
                  </a:lnTo>
                  <a:lnTo>
                    <a:pt x="112" y="340"/>
                  </a:lnTo>
                  <a:lnTo>
                    <a:pt x="140" y="302"/>
                  </a:lnTo>
                  <a:lnTo>
                    <a:pt x="168" y="266"/>
                  </a:lnTo>
                  <a:lnTo>
                    <a:pt x="198" y="230"/>
                  </a:lnTo>
                  <a:lnTo>
                    <a:pt x="230" y="196"/>
                  </a:lnTo>
                  <a:lnTo>
                    <a:pt x="264" y="164"/>
                  </a:lnTo>
                  <a:lnTo>
                    <a:pt x="298" y="134"/>
                  </a:lnTo>
                  <a:lnTo>
                    <a:pt x="334" y="104"/>
                  </a:lnTo>
                  <a:lnTo>
                    <a:pt x="372" y="76"/>
                  </a:lnTo>
                  <a:lnTo>
                    <a:pt x="410" y="48"/>
                  </a:lnTo>
                  <a:lnTo>
                    <a:pt x="450" y="24"/>
                  </a:lnTo>
                  <a:lnTo>
                    <a:pt x="490" y="0"/>
                  </a:lnTo>
                </a:path>
              </a:pathLst>
            </a:custGeom>
            <a:noFill/>
            <a:ln w="76200">
              <a:solidFill>
                <a:srgbClr val="C0DD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562463" y="2846375"/>
            <a:ext cx="1416050" cy="1416050"/>
            <a:chOff x="3473" y="1986"/>
            <a:chExt cx="892" cy="892"/>
          </a:xfrm>
        </p:grpSpPr>
        <p:sp>
          <p:nvSpPr>
            <p:cNvPr id="814096" name="Freeform 16"/>
            <p:cNvSpPr>
              <a:spLocks/>
            </p:cNvSpPr>
            <p:nvPr/>
          </p:nvSpPr>
          <p:spPr bwMode="gray">
            <a:xfrm>
              <a:off x="3473" y="1986"/>
              <a:ext cx="892" cy="892"/>
            </a:xfrm>
            <a:custGeom>
              <a:avLst/>
              <a:gdLst>
                <a:gd name="T0" fmla="*/ 892 w 892"/>
                <a:gd name="T1" fmla="*/ 446 h 892"/>
                <a:gd name="T2" fmla="*/ 882 w 892"/>
                <a:gd name="T3" fmla="*/ 536 h 892"/>
                <a:gd name="T4" fmla="*/ 856 w 892"/>
                <a:gd name="T5" fmla="*/ 620 h 892"/>
                <a:gd name="T6" fmla="*/ 816 w 892"/>
                <a:gd name="T7" fmla="*/ 696 h 892"/>
                <a:gd name="T8" fmla="*/ 762 w 892"/>
                <a:gd name="T9" fmla="*/ 762 h 892"/>
                <a:gd name="T10" fmla="*/ 696 w 892"/>
                <a:gd name="T11" fmla="*/ 816 h 892"/>
                <a:gd name="T12" fmla="*/ 620 w 892"/>
                <a:gd name="T13" fmla="*/ 858 h 892"/>
                <a:gd name="T14" fmla="*/ 536 w 892"/>
                <a:gd name="T15" fmla="*/ 884 h 892"/>
                <a:gd name="T16" fmla="*/ 446 w 892"/>
                <a:gd name="T17" fmla="*/ 892 h 892"/>
                <a:gd name="T18" fmla="*/ 400 w 892"/>
                <a:gd name="T19" fmla="*/ 890 h 892"/>
                <a:gd name="T20" fmla="*/ 314 w 892"/>
                <a:gd name="T21" fmla="*/ 872 h 892"/>
                <a:gd name="T22" fmla="*/ 234 w 892"/>
                <a:gd name="T23" fmla="*/ 838 h 892"/>
                <a:gd name="T24" fmla="*/ 162 w 892"/>
                <a:gd name="T25" fmla="*/ 790 h 892"/>
                <a:gd name="T26" fmla="*/ 102 w 892"/>
                <a:gd name="T27" fmla="*/ 730 h 892"/>
                <a:gd name="T28" fmla="*/ 54 w 892"/>
                <a:gd name="T29" fmla="*/ 658 h 892"/>
                <a:gd name="T30" fmla="*/ 20 w 892"/>
                <a:gd name="T31" fmla="*/ 580 h 892"/>
                <a:gd name="T32" fmla="*/ 2 w 892"/>
                <a:gd name="T33" fmla="*/ 492 h 892"/>
                <a:gd name="T34" fmla="*/ 0 w 892"/>
                <a:gd name="T35" fmla="*/ 446 h 892"/>
                <a:gd name="T36" fmla="*/ 10 w 892"/>
                <a:gd name="T37" fmla="*/ 356 h 892"/>
                <a:gd name="T38" fmla="*/ 36 w 892"/>
                <a:gd name="T39" fmla="*/ 274 h 892"/>
                <a:gd name="T40" fmla="*/ 76 w 892"/>
                <a:gd name="T41" fmla="*/ 198 h 892"/>
                <a:gd name="T42" fmla="*/ 132 w 892"/>
                <a:gd name="T43" fmla="*/ 132 h 892"/>
                <a:gd name="T44" fmla="*/ 198 w 892"/>
                <a:gd name="T45" fmla="*/ 76 h 892"/>
                <a:gd name="T46" fmla="*/ 272 w 892"/>
                <a:gd name="T47" fmla="*/ 36 h 892"/>
                <a:gd name="T48" fmla="*/ 356 w 892"/>
                <a:gd name="T49" fmla="*/ 10 h 892"/>
                <a:gd name="T50" fmla="*/ 446 w 892"/>
                <a:gd name="T51" fmla="*/ 0 h 892"/>
                <a:gd name="T52" fmla="*/ 492 w 892"/>
                <a:gd name="T53" fmla="*/ 4 h 892"/>
                <a:gd name="T54" fmla="*/ 578 w 892"/>
                <a:gd name="T55" fmla="*/ 20 h 892"/>
                <a:gd name="T56" fmla="*/ 658 w 892"/>
                <a:gd name="T57" fmla="*/ 54 h 892"/>
                <a:gd name="T58" fmla="*/ 730 w 892"/>
                <a:gd name="T59" fmla="*/ 102 h 892"/>
                <a:gd name="T60" fmla="*/ 790 w 892"/>
                <a:gd name="T61" fmla="*/ 164 h 892"/>
                <a:gd name="T62" fmla="*/ 838 w 892"/>
                <a:gd name="T63" fmla="*/ 234 h 892"/>
                <a:gd name="T64" fmla="*/ 872 w 892"/>
                <a:gd name="T65" fmla="*/ 314 h 892"/>
                <a:gd name="T66" fmla="*/ 890 w 892"/>
                <a:gd name="T67" fmla="*/ 400 h 892"/>
                <a:gd name="T68" fmla="*/ 892 w 892"/>
                <a:gd name="T69" fmla="*/ 446 h 8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2"/>
                <a:gd name="T106" fmla="*/ 0 h 892"/>
                <a:gd name="T107" fmla="*/ 892 w 892"/>
                <a:gd name="T108" fmla="*/ 892 h 8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2" h="892">
                  <a:moveTo>
                    <a:pt x="892" y="446"/>
                  </a:moveTo>
                  <a:lnTo>
                    <a:pt x="892" y="446"/>
                  </a:lnTo>
                  <a:lnTo>
                    <a:pt x="890" y="492"/>
                  </a:lnTo>
                  <a:lnTo>
                    <a:pt x="882" y="536"/>
                  </a:lnTo>
                  <a:lnTo>
                    <a:pt x="872" y="580"/>
                  </a:lnTo>
                  <a:lnTo>
                    <a:pt x="856" y="620"/>
                  </a:lnTo>
                  <a:lnTo>
                    <a:pt x="838" y="658"/>
                  </a:lnTo>
                  <a:lnTo>
                    <a:pt x="816" y="696"/>
                  </a:lnTo>
                  <a:lnTo>
                    <a:pt x="790" y="730"/>
                  </a:lnTo>
                  <a:lnTo>
                    <a:pt x="762" y="762"/>
                  </a:lnTo>
                  <a:lnTo>
                    <a:pt x="730" y="790"/>
                  </a:lnTo>
                  <a:lnTo>
                    <a:pt x="696" y="816"/>
                  </a:lnTo>
                  <a:lnTo>
                    <a:pt x="658" y="838"/>
                  </a:lnTo>
                  <a:lnTo>
                    <a:pt x="620" y="858"/>
                  </a:lnTo>
                  <a:lnTo>
                    <a:pt x="578" y="872"/>
                  </a:lnTo>
                  <a:lnTo>
                    <a:pt x="536" y="884"/>
                  </a:lnTo>
                  <a:lnTo>
                    <a:pt x="492" y="890"/>
                  </a:lnTo>
                  <a:lnTo>
                    <a:pt x="446" y="892"/>
                  </a:lnTo>
                  <a:lnTo>
                    <a:pt x="400" y="890"/>
                  </a:lnTo>
                  <a:lnTo>
                    <a:pt x="356" y="884"/>
                  </a:lnTo>
                  <a:lnTo>
                    <a:pt x="314" y="872"/>
                  </a:lnTo>
                  <a:lnTo>
                    <a:pt x="272" y="858"/>
                  </a:lnTo>
                  <a:lnTo>
                    <a:pt x="234" y="838"/>
                  </a:lnTo>
                  <a:lnTo>
                    <a:pt x="198" y="816"/>
                  </a:lnTo>
                  <a:lnTo>
                    <a:pt x="162" y="790"/>
                  </a:lnTo>
                  <a:lnTo>
                    <a:pt x="132" y="762"/>
                  </a:lnTo>
                  <a:lnTo>
                    <a:pt x="102" y="730"/>
                  </a:lnTo>
                  <a:lnTo>
                    <a:pt x="76" y="696"/>
                  </a:lnTo>
                  <a:lnTo>
                    <a:pt x="54" y="658"/>
                  </a:lnTo>
                  <a:lnTo>
                    <a:pt x="36" y="620"/>
                  </a:lnTo>
                  <a:lnTo>
                    <a:pt x="20" y="580"/>
                  </a:lnTo>
                  <a:lnTo>
                    <a:pt x="10" y="536"/>
                  </a:lnTo>
                  <a:lnTo>
                    <a:pt x="2" y="492"/>
                  </a:lnTo>
                  <a:lnTo>
                    <a:pt x="0" y="446"/>
                  </a:lnTo>
                  <a:lnTo>
                    <a:pt x="2" y="400"/>
                  </a:lnTo>
                  <a:lnTo>
                    <a:pt x="10" y="356"/>
                  </a:lnTo>
                  <a:lnTo>
                    <a:pt x="20" y="314"/>
                  </a:lnTo>
                  <a:lnTo>
                    <a:pt x="36" y="274"/>
                  </a:lnTo>
                  <a:lnTo>
                    <a:pt x="54" y="234"/>
                  </a:lnTo>
                  <a:lnTo>
                    <a:pt x="76" y="198"/>
                  </a:lnTo>
                  <a:lnTo>
                    <a:pt x="102" y="164"/>
                  </a:lnTo>
                  <a:lnTo>
                    <a:pt x="132" y="132"/>
                  </a:lnTo>
                  <a:lnTo>
                    <a:pt x="162" y="102"/>
                  </a:lnTo>
                  <a:lnTo>
                    <a:pt x="198" y="76"/>
                  </a:lnTo>
                  <a:lnTo>
                    <a:pt x="234" y="54"/>
                  </a:lnTo>
                  <a:lnTo>
                    <a:pt x="272" y="36"/>
                  </a:lnTo>
                  <a:lnTo>
                    <a:pt x="314" y="20"/>
                  </a:lnTo>
                  <a:lnTo>
                    <a:pt x="356" y="10"/>
                  </a:lnTo>
                  <a:lnTo>
                    <a:pt x="400" y="4"/>
                  </a:lnTo>
                  <a:lnTo>
                    <a:pt x="446" y="0"/>
                  </a:lnTo>
                  <a:lnTo>
                    <a:pt x="492" y="4"/>
                  </a:lnTo>
                  <a:lnTo>
                    <a:pt x="536" y="10"/>
                  </a:lnTo>
                  <a:lnTo>
                    <a:pt x="578" y="20"/>
                  </a:lnTo>
                  <a:lnTo>
                    <a:pt x="620" y="36"/>
                  </a:lnTo>
                  <a:lnTo>
                    <a:pt x="658" y="54"/>
                  </a:lnTo>
                  <a:lnTo>
                    <a:pt x="696" y="76"/>
                  </a:lnTo>
                  <a:lnTo>
                    <a:pt x="730" y="102"/>
                  </a:lnTo>
                  <a:lnTo>
                    <a:pt x="762" y="132"/>
                  </a:lnTo>
                  <a:lnTo>
                    <a:pt x="790" y="164"/>
                  </a:lnTo>
                  <a:lnTo>
                    <a:pt x="816" y="198"/>
                  </a:lnTo>
                  <a:lnTo>
                    <a:pt x="838" y="234"/>
                  </a:lnTo>
                  <a:lnTo>
                    <a:pt x="856" y="274"/>
                  </a:lnTo>
                  <a:lnTo>
                    <a:pt x="872" y="314"/>
                  </a:lnTo>
                  <a:lnTo>
                    <a:pt x="882" y="356"/>
                  </a:lnTo>
                  <a:lnTo>
                    <a:pt x="890" y="400"/>
                  </a:lnTo>
                  <a:lnTo>
                    <a:pt x="892" y="446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097" name="Rectangle 17"/>
            <p:cNvSpPr>
              <a:spLocks noChangeArrowheads="1"/>
            </p:cNvSpPr>
            <p:nvPr/>
          </p:nvSpPr>
          <p:spPr bwMode="gray">
            <a:xfrm>
              <a:off x="3729" y="2250"/>
              <a:ext cx="4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FFFFFF"/>
                  </a:solidFill>
                </a:rPr>
                <a:t>STEP 2</a:t>
              </a:r>
              <a:endParaRPr lang="en-US" sz="1800"/>
            </a:p>
          </p:txBody>
        </p:sp>
        <p:sp>
          <p:nvSpPr>
            <p:cNvPr id="814098" name="Rectangle 18"/>
            <p:cNvSpPr>
              <a:spLocks noChangeArrowheads="1"/>
            </p:cNvSpPr>
            <p:nvPr/>
          </p:nvSpPr>
          <p:spPr bwMode="gray">
            <a:xfrm>
              <a:off x="3775" y="2470"/>
              <a:ext cx="3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FFFFFF"/>
                  </a:solidFill>
                </a:rPr>
                <a:t>Plan</a:t>
              </a:r>
              <a:endParaRPr lang="en-US" sz="18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617013" y="1317425"/>
            <a:ext cx="1416050" cy="1416050"/>
            <a:chOff x="2443" y="972"/>
            <a:chExt cx="892" cy="892"/>
          </a:xfrm>
        </p:grpSpPr>
        <p:sp>
          <p:nvSpPr>
            <p:cNvPr id="814100" name="Freeform 20"/>
            <p:cNvSpPr>
              <a:spLocks/>
            </p:cNvSpPr>
            <p:nvPr/>
          </p:nvSpPr>
          <p:spPr bwMode="gray">
            <a:xfrm>
              <a:off x="2443" y="972"/>
              <a:ext cx="892" cy="892"/>
            </a:xfrm>
            <a:custGeom>
              <a:avLst/>
              <a:gdLst>
                <a:gd name="T0" fmla="*/ 892 w 892"/>
                <a:gd name="T1" fmla="*/ 446 h 892"/>
                <a:gd name="T2" fmla="*/ 882 w 892"/>
                <a:gd name="T3" fmla="*/ 536 h 892"/>
                <a:gd name="T4" fmla="*/ 856 w 892"/>
                <a:gd name="T5" fmla="*/ 620 h 892"/>
                <a:gd name="T6" fmla="*/ 814 w 892"/>
                <a:gd name="T7" fmla="*/ 694 h 892"/>
                <a:gd name="T8" fmla="*/ 760 w 892"/>
                <a:gd name="T9" fmla="*/ 760 h 892"/>
                <a:gd name="T10" fmla="*/ 694 w 892"/>
                <a:gd name="T11" fmla="*/ 816 h 892"/>
                <a:gd name="T12" fmla="*/ 618 w 892"/>
                <a:gd name="T13" fmla="*/ 856 h 892"/>
                <a:gd name="T14" fmla="*/ 536 w 892"/>
                <a:gd name="T15" fmla="*/ 882 h 892"/>
                <a:gd name="T16" fmla="*/ 446 w 892"/>
                <a:gd name="T17" fmla="*/ 892 h 892"/>
                <a:gd name="T18" fmla="*/ 400 w 892"/>
                <a:gd name="T19" fmla="*/ 890 h 892"/>
                <a:gd name="T20" fmla="*/ 312 w 892"/>
                <a:gd name="T21" fmla="*/ 872 h 892"/>
                <a:gd name="T22" fmla="*/ 234 w 892"/>
                <a:gd name="T23" fmla="*/ 838 h 892"/>
                <a:gd name="T24" fmla="*/ 162 w 892"/>
                <a:gd name="T25" fmla="*/ 790 h 892"/>
                <a:gd name="T26" fmla="*/ 102 w 892"/>
                <a:gd name="T27" fmla="*/ 730 h 892"/>
                <a:gd name="T28" fmla="*/ 54 w 892"/>
                <a:gd name="T29" fmla="*/ 658 h 892"/>
                <a:gd name="T30" fmla="*/ 20 w 892"/>
                <a:gd name="T31" fmla="*/ 578 h 892"/>
                <a:gd name="T32" fmla="*/ 2 w 892"/>
                <a:gd name="T33" fmla="*/ 492 h 892"/>
                <a:gd name="T34" fmla="*/ 0 w 892"/>
                <a:gd name="T35" fmla="*/ 446 h 892"/>
                <a:gd name="T36" fmla="*/ 8 w 892"/>
                <a:gd name="T37" fmla="*/ 356 h 892"/>
                <a:gd name="T38" fmla="*/ 34 w 892"/>
                <a:gd name="T39" fmla="*/ 272 h 892"/>
                <a:gd name="T40" fmla="*/ 76 w 892"/>
                <a:gd name="T41" fmla="*/ 196 h 892"/>
                <a:gd name="T42" fmla="*/ 130 w 892"/>
                <a:gd name="T43" fmla="*/ 130 h 892"/>
                <a:gd name="T44" fmla="*/ 196 w 892"/>
                <a:gd name="T45" fmla="*/ 76 h 892"/>
                <a:gd name="T46" fmla="*/ 272 w 892"/>
                <a:gd name="T47" fmla="*/ 36 h 892"/>
                <a:gd name="T48" fmla="*/ 356 w 892"/>
                <a:gd name="T49" fmla="*/ 10 h 892"/>
                <a:gd name="T50" fmla="*/ 446 w 892"/>
                <a:gd name="T51" fmla="*/ 0 h 892"/>
                <a:gd name="T52" fmla="*/ 490 w 892"/>
                <a:gd name="T53" fmla="*/ 2 h 892"/>
                <a:gd name="T54" fmla="*/ 578 w 892"/>
                <a:gd name="T55" fmla="*/ 20 h 892"/>
                <a:gd name="T56" fmla="*/ 658 w 892"/>
                <a:gd name="T57" fmla="*/ 54 h 892"/>
                <a:gd name="T58" fmla="*/ 728 w 892"/>
                <a:gd name="T59" fmla="*/ 102 h 892"/>
                <a:gd name="T60" fmla="*/ 790 w 892"/>
                <a:gd name="T61" fmla="*/ 162 h 892"/>
                <a:gd name="T62" fmla="*/ 838 w 892"/>
                <a:gd name="T63" fmla="*/ 234 h 892"/>
                <a:gd name="T64" fmla="*/ 872 w 892"/>
                <a:gd name="T65" fmla="*/ 314 h 892"/>
                <a:gd name="T66" fmla="*/ 888 w 892"/>
                <a:gd name="T67" fmla="*/ 400 h 892"/>
                <a:gd name="T68" fmla="*/ 892 w 892"/>
                <a:gd name="T69" fmla="*/ 446 h 8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2"/>
                <a:gd name="T106" fmla="*/ 0 h 892"/>
                <a:gd name="T107" fmla="*/ 892 w 892"/>
                <a:gd name="T108" fmla="*/ 892 h 8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2" h="892">
                  <a:moveTo>
                    <a:pt x="892" y="446"/>
                  </a:moveTo>
                  <a:lnTo>
                    <a:pt x="892" y="446"/>
                  </a:lnTo>
                  <a:lnTo>
                    <a:pt x="888" y="492"/>
                  </a:lnTo>
                  <a:lnTo>
                    <a:pt x="882" y="536"/>
                  </a:lnTo>
                  <a:lnTo>
                    <a:pt x="872" y="578"/>
                  </a:lnTo>
                  <a:lnTo>
                    <a:pt x="856" y="620"/>
                  </a:lnTo>
                  <a:lnTo>
                    <a:pt x="838" y="658"/>
                  </a:lnTo>
                  <a:lnTo>
                    <a:pt x="814" y="694"/>
                  </a:lnTo>
                  <a:lnTo>
                    <a:pt x="790" y="730"/>
                  </a:lnTo>
                  <a:lnTo>
                    <a:pt x="760" y="760"/>
                  </a:lnTo>
                  <a:lnTo>
                    <a:pt x="728" y="790"/>
                  </a:lnTo>
                  <a:lnTo>
                    <a:pt x="694" y="816"/>
                  </a:lnTo>
                  <a:lnTo>
                    <a:pt x="658" y="838"/>
                  </a:lnTo>
                  <a:lnTo>
                    <a:pt x="618" y="856"/>
                  </a:lnTo>
                  <a:lnTo>
                    <a:pt x="578" y="872"/>
                  </a:lnTo>
                  <a:lnTo>
                    <a:pt x="536" y="882"/>
                  </a:lnTo>
                  <a:lnTo>
                    <a:pt x="490" y="890"/>
                  </a:lnTo>
                  <a:lnTo>
                    <a:pt x="446" y="892"/>
                  </a:lnTo>
                  <a:lnTo>
                    <a:pt x="400" y="890"/>
                  </a:lnTo>
                  <a:lnTo>
                    <a:pt x="356" y="882"/>
                  </a:lnTo>
                  <a:lnTo>
                    <a:pt x="312" y="872"/>
                  </a:lnTo>
                  <a:lnTo>
                    <a:pt x="272" y="856"/>
                  </a:lnTo>
                  <a:lnTo>
                    <a:pt x="234" y="838"/>
                  </a:lnTo>
                  <a:lnTo>
                    <a:pt x="196" y="816"/>
                  </a:lnTo>
                  <a:lnTo>
                    <a:pt x="162" y="790"/>
                  </a:lnTo>
                  <a:lnTo>
                    <a:pt x="130" y="760"/>
                  </a:lnTo>
                  <a:lnTo>
                    <a:pt x="102" y="730"/>
                  </a:lnTo>
                  <a:lnTo>
                    <a:pt x="76" y="694"/>
                  </a:lnTo>
                  <a:lnTo>
                    <a:pt x="54" y="658"/>
                  </a:lnTo>
                  <a:lnTo>
                    <a:pt x="34" y="620"/>
                  </a:lnTo>
                  <a:lnTo>
                    <a:pt x="20" y="578"/>
                  </a:lnTo>
                  <a:lnTo>
                    <a:pt x="8" y="536"/>
                  </a:lnTo>
                  <a:lnTo>
                    <a:pt x="2" y="492"/>
                  </a:lnTo>
                  <a:lnTo>
                    <a:pt x="0" y="446"/>
                  </a:lnTo>
                  <a:lnTo>
                    <a:pt x="2" y="400"/>
                  </a:lnTo>
                  <a:lnTo>
                    <a:pt x="8" y="356"/>
                  </a:lnTo>
                  <a:lnTo>
                    <a:pt x="20" y="314"/>
                  </a:lnTo>
                  <a:lnTo>
                    <a:pt x="34" y="272"/>
                  </a:lnTo>
                  <a:lnTo>
                    <a:pt x="54" y="234"/>
                  </a:lnTo>
                  <a:lnTo>
                    <a:pt x="76" y="196"/>
                  </a:lnTo>
                  <a:lnTo>
                    <a:pt x="102" y="162"/>
                  </a:lnTo>
                  <a:lnTo>
                    <a:pt x="130" y="130"/>
                  </a:lnTo>
                  <a:lnTo>
                    <a:pt x="162" y="102"/>
                  </a:lnTo>
                  <a:lnTo>
                    <a:pt x="196" y="76"/>
                  </a:lnTo>
                  <a:lnTo>
                    <a:pt x="234" y="54"/>
                  </a:lnTo>
                  <a:lnTo>
                    <a:pt x="272" y="36"/>
                  </a:lnTo>
                  <a:lnTo>
                    <a:pt x="312" y="20"/>
                  </a:lnTo>
                  <a:lnTo>
                    <a:pt x="356" y="10"/>
                  </a:lnTo>
                  <a:lnTo>
                    <a:pt x="400" y="2"/>
                  </a:lnTo>
                  <a:lnTo>
                    <a:pt x="446" y="0"/>
                  </a:lnTo>
                  <a:lnTo>
                    <a:pt x="490" y="2"/>
                  </a:lnTo>
                  <a:lnTo>
                    <a:pt x="536" y="10"/>
                  </a:lnTo>
                  <a:lnTo>
                    <a:pt x="578" y="20"/>
                  </a:lnTo>
                  <a:lnTo>
                    <a:pt x="618" y="36"/>
                  </a:lnTo>
                  <a:lnTo>
                    <a:pt x="658" y="54"/>
                  </a:lnTo>
                  <a:lnTo>
                    <a:pt x="694" y="76"/>
                  </a:lnTo>
                  <a:lnTo>
                    <a:pt x="728" y="102"/>
                  </a:lnTo>
                  <a:lnTo>
                    <a:pt x="760" y="130"/>
                  </a:lnTo>
                  <a:lnTo>
                    <a:pt x="790" y="162"/>
                  </a:lnTo>
                  <a:lnTo>
                    <a:pt x="814" y="196"/>
                  </a:lnTo>
                  <a:lnTo>
                    <a:pt x="838" y="234"/>
                  </a:lnTo>
                  <a:lnTo>
                    <a:pt x="856" y="272"/>
                  </a:lnTo>
                  <a:lnTo>
                    <a:pt x="872" y="314"/>
                  </a:lnTo>
                  <a:lnTo>
                    <a:pt x="882" y="356"/>
                  </a:lnTo>
                  <a:lnTo>
                    <a:pt x="888" y="400"/>
                  </a:lnTo>
                  <a:lnTo>
                    <a:pt x="892" y="446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01" name="Rectangle 21"/>
            <p:cNvSpPr>
              <a:spLocks noChangeArrowheads="1"/>
            </p:cNvSpPr>
            <p:nvPr/>
          </p:nvSpPr>
          <p:spPr bwMode="gray">
            <a:xfrm>
              <a:off x="2689" y="1248"/>
              <a:ext cx="4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FFFFFF"/>
                  </a:solidFill>
                </a:rPr>
                <a:t>STEP 1</a:t>
              </a:r>
              <a:endParaRPr lang="en-US" sz="1800"/>
            </a:p>
          </p:txBody>
        </p:sp>
        <p:sp>
          <p:nvSpPr>
            <p:cNvPr id="814102" name="Rectangle 22"/>
            <p:cNvSpPr>
              <a:spLocks noChangeArrowheads="1"/>
            </p:cNvSpPr>
            <p:nvPr/>
          </p:nvSpPr>
          <p:spPr bwMode="gray">
            <a:xfrm>
              <a:off x="2637" y="1468"/>
              <a:ext cx="5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FFFFFF"/>
                  </a:solidFill>
                </a:rPr>
                <a:t>Assess</a:t>
              </a:r>
              <a:endParaRPr lang="en-US" sz="1800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486838" y="4062212"/>
            <a:ext cx="1879600" cy="1978025"/>
            <a:chOff x="2437" y="3018"/>
            <a:chExt cx="892" cy="89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14104" name="Freeform 24"/>
            <p:cNvSpPr>
              <a:spLocks/>
            </p:cNvSpPr>
            <p:nvPr/>
          </p:nvSpPr>
          <p:spPr bwMode="gray">
            <a:xfrm>
              <a:off x="2437" y="3018"/>
              <a:ext cx="892" cy="890"/>
            </a:xfrm>
            <a:custGeom>
              <a:avLst/>
              <a:gdLst>
                <a:gd name="T0" fmla="*/ 892 w 892"/>
                <a:gd name="T1" fmla="*/ 446 h 890"/>
                <a:gd name="T2" fmla="*/ 882 w 892"/>
                <a:gd name="T3" fmla="*/ 536 h 890"/>
                <a:gd name="T4" fmla="*/ 856 w 892"/>
                <a:gd name="T5" fmla="*/ 618 h 890"/>
                <a:gd name="T6" fmla="*/ 816 w 892"/>
                <a:gd name="T7" fmla="*/ 694 h 890"/>
                <a:gd name="T8" fmla="*/ 762 w 892"/>
                <a:gd name="T9" fmla="*/ 760 h 890"/>
                <a:gd name="T10" fmla="*/ 696 w 892"/>
                <a:gd name="T11" fmla="*/ 814 h 890"/>
                <a:gd name="T12" fmla="*/ 620 w 892"/>
                <a:gd name="T13" fmla="*/ 856 h 890"/>
                <a:gd name="T14" fmla="*/ 536 w 892"/>
                <a:gd name="T15" fmla="*/ 882 h 890"/>
                <a:gd name="T16" fmla="*/ 446 w 892"/>
                <a:gd name="T17" fmla="*/ 890 h 890"/>
                <a:gd name="T18" fmla="*/ 400 w 892"/>
                <a:gd name="T19" fmla="*/ 888 h 890"/>
                <a:gd name="T20" fmla="*/ 314 w 892"/>
                <a:gd name="T21" fmla="*/ 870 h 890"/>
                <a:gd name="T22" fmla="*/ 234 w 892"/>
                <a:gd name="T23" fmla="*/ 838 h 890"/>
                <a:gd name="T24" fmla="*/ 162 w 892"/>
                <a:gd name="T25" fmla="*/ 790 h 890"/>
                <a:gd name="T26" fmla="*/ 102 w 892"/>
                <a:gd name="T27" fmla="*/ 728 h 890"/>
                <a:gd name="T28" fmla="*/ 54 w 892"/>
                <a:gd name="T29" fmla="*/ 658 h 890"/>
                <a:gd name="T30" fmla="*/ 20 w 892"/>
                <a:gd name="T31" fmla="*/ 578 h 890"/>
                <a:gd name="T32" fmla="*/ 2 w 892"/>
                <a:gd name="T33" fmla="*/ 490 h 890"/>
                <a:gd name="T34" fmla="*/ 0 w 892"/>
                <a:gd name="T35" fmla="*/ 446 h 890"/>
                <a:gd name="T36" fmla="*/ 10 w 892"/>
                <a:gd name="T37" fmla="*/ 356 h 890"/>
                <a:gd name="T38" fmla="*/ 36 w 892"/>
                <a:gd name="T39" fmla="*/ 272 h 890"/>
                <a:gd name="T40" fmla="*/ 76 w 892"/>
                <a:gd name="T41" fmla="*/ 196 h 890"/>
                <a:gd name="T42" fmla="*/ 130 w 892"/>
                <a:gd name="T43" fmla="*/ 130 h 890"/>
                <a:gd name="T44" fmla="*/ 196 w 892"/>
                <a:gd name="T45" fmla="*/ 76 h 890"/>
                <a:gd name="T46" fmla="*/ 272 w 892"/>
                <a:gd name="T47" fmla="*/ 34 h 890"/>
                <a:gd name="T48" fmla="*/ 356 w 892"/>
                <a:gd name="T49" fmla="*/ 8 h 890"/>
                <a:gd name="T50" fmla="*/ 446 w 892"/>
                <a:gd name="T51" fmla="*/ 0 h 890"/>
                <a:gd name="T52" fmla="*/ 492 w 892"/>
                <a:gd name="T53" fmla="*/ 2 h 890"/>
                <a:gd name="T54" fmla="*/ 578 w 892"/>
                <a:gd name="T55" fmla="*/ 20 h 890"/>
                <a:gd name="T56" fmla="*/ 658 w 892"/>
                <a:gd name="T57" fmla="*/ 54 h 890"/>
                <a:gd name="T58" fmla="*/ 730 w 892"/>
                <a:gd name="T59" fmla="*/ 102 h 890"/>
                <a:gd name="T60" fmla="*/ 790 w 892"/>
                <a:gd name="T61" fmla="*/ 162 h 890"/>
                <a:gd name="T62" fmla="*/ 838 w 892"/>
                <a:gd name="T63" fmla="*/ 232 h 890"/>
                <a:gd name="T64" fmla="*/ 872 w 892"/>
                <a:gd name="T65" fmla="*/ 312 h 890"/>
                <a:gd name="T66" fmla="*/ 890 w 892"/>
                <a:gd name="T67" fmla="*/ 400 h 890"/>
                <a:gd name="T68" fmla="*/ 892 w 892"/>
                <a:gd name="T69" fmla="*/ 446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2"/>
                <a:gd name="T106" fmla="*/ 0 h 890"/>
                <a:gd name="T107" fmla="*/ 892 w 892"/>
                <a:gd name="T108" fmla="*/ 890 h 8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2" h="890">
                  <a:moveTo>
                    <a:pt x="892" y="446"/>
                  </a:moveTo>
                  <a:lnTo>
                    <a:pt x="892" y="446"/>
                  </a:lnTo>
                  <a:lnTo>
                    <a:pt x="890" y="490"/>
                  </a:lnTo>
                  <a:lnTo>
                    <a:pt x="882" y="536"/>
                  </a:lnTo>
                  <a:lnTo>
                    <a:pt x="872" y="578"/>
                  </a:lnTo>
                  <a:lnTo>
                    <a:pt x="856" y="618"/>
                  </a:lnTo>
                  <a:lnTo>
                    <a:pt x="838" y="658"/>
                  </a:lnTo>
                  <a:lnTo>
                    <a:pt x="816" y="694"/>
                  </a:lnTo>
                  <a:lnTo>
                    <a:pt x="790" y="728"/>
                  </a:lnTo>
                  <a:lnTo>
                    <a:pt x="762" y="760"/>
                  </a:lnTo>
                  <a:lnTo>
                    <a:pt x="730" y="790"/>
                  </a:lnTo>
                  <a:lnTo>
                    <a:pt x="696" y="814"/>
                  </a:lnTo>
                  <a:lnTo>
                    <a:pt x="658" y="838"/>
                  </a:lnTo>
                  <a:lnTo>
                    <a:pt x="620" y="856"/>
                  </a:lnTo>
                  <a:lnTo>
                    <a:pt x="578" y="870"/>
                  </a:lnTo>
                  <a:lnTo>
                    <a:pt x="536" y="882"/>
                  </a:lnTo>
                  <a:lnTo>
                    <a:pt x="492" y="888"/>
                  </a:lnTo>
                  <a:lnTo>
                    <a:pt x="446" y="890"/>
                  </a:lnTo>
                  <a:lnTo>
                    <a:pt x="400" y="888"/>
                  </a:lnTo>
                  <a:lnTo>
                    <a:pt x="356" y="882"/>
                  </a:lnTo>
                  <a:lnTo>
                    <a:pt x="314" y="870"/>
                  </a:lnTo>
                  <a:lnTo>
                    <a:pt x="272" y="856"/>
                  </a:lnTo>
                  <a:lnTo>
                    <a:pt x="234" y="838"/>
                  </a:lnTo>
                  <a:lnTo>
                    <a:pt x="196" y="814"/>
                  </a:lnTo>
                  <a:lnTo>
                    <a:pt x="162" y="790"/>
                  </a:lnTo>
                  <a:lnTo>
                    <a:pt x="130" y="760"/>
                  </a:lnTo>
                  <a:lnTo>
                    <a:pt x="102" y="728"/>
                  </a:lnTo>
                  <a:lnTo>
                    <a:pt x="76" y="694"/>
                  </a:lnTo>
                  <a:lnTo>
                    <a:pt x="54" y="658"/>
                  </a:lnTo>
                  <a:lnTo>
                    <a:pt x="36" y="618"/>
                  </a:lnTo>
                  <a:lnTo>
                    <a:pt x="20" y="578"/>
                  </a:lnTo>
                  <a:lnTo>
                    <a:pt x="10" y="536"/>
                  </a:lnTo>
                  <a:lnTo>
                    <a:pt x="2" y="490"/>
                  </a:lnTo>
                  <a:lnTo>
                    <a:pt x="0" y="446"/>
                  </a:lnTo>
                  <a:lnTo>
                    <a:pt x="2" y="400"/>
                  </a:lnTo>
                  <a:lnTo>
                    <a:pt x="10" y="356"/>
                  </a:lnTo>
                  <a:lnTo>
                    <a:pt x="20" y="312"/>
                  </a:lnTo>
                  <a:lnTo>
                    <a:pt x="36" y="272"/>
                  </a:lnTo>
                  <a:lnTo>
                    <a:pt x="54" y="232"/>
                  </a:lnTo>
                  <a:lnTo>
                    <a:pt x="76" y="196"/>
                  </a:lnTo>
                  <a:lnTo>
                    <a:pt x="102" y="162"/>
                  </a:lnTo>
                  <a:lnTo>
                    <a:pt x="130" y="130"/>
                  </a:lnTo>
                  <a:lnTo>
                    <a:pt x="162" y="102"/>
                  </a:lnTo>
                  <a:lnTo>
                    <a:pt x="196" y="76"/>
                  </a:lnTo>
                  <a:lnTo>
                    <a:pt x="234" y="54"/>
                  </a:lnTo>
                  <a:lnTo>
                    <a:pt x="272" y="34"/>
                  </a:lnTo>
                  <a:lnTo>
                    <a:pt x="314" y="20"/>
                  </a:lnTo>
                  <a:lnTo>
                    <a:pt x="356" y="8"/>
                  </a:lnTo>
                  <a:lnTo>
                    <a:pt x="400" y="2"/>
                  </a:lnTo>
                  <a:lnTo>
                    <a:pt x="446" y="0"/>
                  </a:lnTo>
                  <a:lnTo>
                    <a:pt x="492" y="2"/>
                  </a:lnTo>
                  <a:lnTo>
                    <a:pt x="536" y="8"/>
                  </a:lnTo>
                  <a:lnTo>
                    <a:pt x="578" y="20"/>
                  </a:lnTo>
                  <a:lnTo>
                    <a:pt x="620" y="34"/>
                  </a:lnTo>
                  <a:lnTo>
                    <a:pt x="658" y="54"/>
                  </a:lnTo>
                  <a:lnTo>
                    <a:pt x="696" y="76"/>
                  </a:lnTo>
                  <a:lnTo>
                    <a:pt x="730" y="102"/>
                  </a:lnTo>
                  <a:lnTo>
                    <a:pt x="762" y="130"/>
                  </a:lnTo>
                  <a:lnTo>
                    <a:pt x="790" y="162"/>
                  </a:lnTo>
                  <a:lnTo>
                    <a:pt x="816" y="196"/>
                  </a:lnTo>
                  <a:lnTo>
                    <a:pt x="838" y="232"/>
                  </a:lnTo>
                  <a:lnTo>
                    <a:pt x="856" y="272"/>
                  </a:lnTo>
                  <a:lnTo>
                    <a:pt x="872" y="312"/>
                  </a:lnTo>
                  <a:lnTo>
                    <a:pt x="882" y="356"/>
                  </a:lnTo>
                  <a:lnTo>
                    <a:pt x="890" y="400"/>
                  </a:lnTo>
                  <a:lnTo>
                    <a:pt x="892" y="4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05" name="Rectangle 25"/>
            <p:cNvSpPr>
              <a:spLocks noChangeArrowheads="1"/>
            </p:cNvSpPr>
            <p:nvPr/>
          </p:nvSpPr>
          <p:spPr bwMode="gray">
            <a:xfrm>
              <a:off x="2690" y="3274"/>
              <a:ext cx="411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</a:rPr>
                <a:t>STEP 3</a:t>
              </a:r>
              <a:endParaRPr lang="en-US" sz="2400" dirty="0"/>
            </a:p>
          </p:txBody>
        </p:sp>
        <p:sp>
          <p:nvSpPr>
            <p:cNvPr id="814106" name="Rectangle 26"/>
            <p:cNvSpPr>
              <a:spLocks noChangeArrowheads="1"/>
            </p:cNvSpPr>
            <p:nvPr/>
          </p:nvSpPr>
          <p:spPr bwMode="gray">
            <a:xfrm>
              <a:off x="2688" y="3494"/>
              <a:ext cx="415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</a:rPr>
                <a:t>Engage</a:t>
              </a:r>
              <a:endParaRPr lang="en-US" sz="24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562788" y="2917625"/>
            <a:ext cx="1416050" cy="1416050"/>
            <a:chOff x="1395" y="1992"/>
            <a:chExt cx="892" cy="892"/>
          </a:xfrm>
        </p:grpSpPr>
        <p:sp>
          <p:nvSpPr>
            <p:cNvPr id="814108" name="Freeform 28"/>
            <p:cNvSpPr>
              <a:spLocks/>
            </p:cNvSpPr>
            <p:nvPr/>
          </p:nvSpPr>
          <p:spPr bwMode="gray">
            <a:xfrm>
              <a:off x="1395" y="1992"/>
              <a:ext cx="892" cy="892"/>
            </a:xfrm>
            <a:custGeom>
              <a:avLst/>
              <a:gdLst>
                <a:gd name="T0" fmla="*/ 892 w 892"/>
                <a:gd name="T1" fmla="*/ 446 h 892"/>
                <a:gd name="T2" fmla="*/ 884 w 892"/>
                <a:gd name="T3" fmla="*/ 536 h 892"/>
                <a:gd name="T4" fmla="*/ 858 w 892"/>
                <a:gd name="T5" fmla="*/ 620 h 892"/>
                <a:gd name="T6" fmla="*/ 816 w 892"/>
                <a:gd name="T7" fmla="*/ 696 h 892"/>
                <a:gd name="T8" fmla="*/ 762 w 892"/>
                <a:gd name="T9" fmla="*/ 760 h 892"/>
                <a:gd name="T10" fmla="*/ 696 w 892"/>
                <a:gd name="T11" fmla="*/ 816 h 892"/>
                <a:gd name="T12" fmla="*/ 620 w 892"/>
                <a:gd name="T13" fmla="*/ 856 h 892"/>
                <a:gd name="T14" fmla="*/ 536 w 892"/>
                <a:gd name="T15" fmla="*/ 882 h 892"/>
                <a:gd name="T16" fmla="*/ 446 w 892"/>
                <a:gd name="T17" fmla="*/ 892 h 892"/>
                <a:gd name="T18" fmla="*/ 400 w 892"/>
                <a:gd name="T19" fmla="*/ 890 h 892"/>
                <a:gd name="T20" fmla="*/ 314 w 892"/>
                <a:gd name="T21" fmla="*/ 872 h 892"/>
                <a:gd name="T22" fmla="*/ 234 w 892"/>
                <a:gd name="T23" fmla="*/ 838 h 892"/>
                <a:gd name="T24" fmla="*/ 162 w 892"/>
                <a:gd name="T25" fmla="*/ 790 h 892"/>
                <a:gd name="T26" fmla="*/ 102 w 892"/>
                <a:gd name="T27" fmla="*/ 730 h 892"/>
                <a:gd name="T28" fmla="*/ 54 w 892"/>
                <a:gd name="T29" fmla="*/ 658 h 892"/>
                <a:gd name="T30" fmla="*/ 20 w 892"/>
                <a:gd name="T31" fmla="*/ 578 h 892"/>
                <a:gd name="T32" fmla="*/ 4 w 892"/>
                <a:gd name="T33" fmla="*/ 492 h 892"/>
                <a:gd name="T34" fmla="*/ 0 w 892"/>
                <a:gd name="T35" fmla="*/ 446 h 892"/>
                <a:gd name="T36" fmla="*/ 10 w 892"/>
                <a:gd name="T37" fmla="*/ 356 h 892"/>
                <a:gd name="T38" fmla="*/ 36 w 892"/>
                <a:gd name="T39" fmla="*/ 272 h 892"/>
                <a:gd name="T40" fmla="*/ 76 w 892"/>
                <a:gd name="T41" fmla="*/ 196 h 892"/>
                <a:gd name="T42" fmla="*/ 132 w 892"/>
                <a:gd name="T43" fmla="*/ 130 h 892"/>
                <a:gd name="T44" fmla="*/ 198 w 892"/>
                <a:gd name="T45" fmla="*/ 76 h 892"/>
                <a:gd name="T46" fmla="*/ 272 w 892"/>
                <a:gd name="T47" fmla="*/ 36 h 892"/>
                <a:gd name="T48" fmla="*/ 356 w 892"/>
                <a:gd name="T49" fmla="*/ 10 h 892"/>
                <a:gd name="T50" fmla="*/ 446 w 892"/>
                <a:gd name="T51" fmla="*/ 0 h 892"/>
                <a:gd name="T52" fmla="*/ 492 w 892"/>
                <a:gd name="T53" fmla="*/ 2 h 892"/>
                <a:gd name="T54" fmla="*/ 578 w 892"/>
                <a:gd name="T55" fmla="*/ 20 h 892"/>
                <a:gd name="T56" fmla="*/ 658 w 892"/>
                <a:gd name="T57" fmla="*/ 54 h 892"/>
                <a:gd name="T58" fmla="*/ 730 w 892"/>
                <a:gd name="T59" fmla="*/ 102 h 892"/>
                <a:gd name="T60" fmla="*/ 790 w 892"/>
                <a:gd name="T61" fmla="*/ 162 h 892"/>
                <a:gd name="T62" fmla="*/ 838 w 892"/>
                <a:gd name="T63" fmla="*/ 234 h 892"/>
                <a:gd name="T64" fmla="*/ 872 w 892"/>
                <a:gd name="T65" fmla="*/ 314 h 892"/>
                <a:gd name="T66" fmla="*/ 890 w 892"/>
                <a:gd name="T67" fmla="*/ 400 h 892"/>
                <a:gd name="T68" fmla="*/ 892 w 892"/>
                <a:gd name="T69" fmla="*/ 446 h 8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2"/>
                <a:gd name="T106" fmla="*/ 0 h 892"/>
                <a:gd name="T107" fmla="*/ 892 w 892"/>
                <a:gd name="T108" fmla="*/ 892 h 8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2" h="892">
                  <a:moveTo>
                    <a:pt x="892" y="446"/>
                  </a:moveTo>
                  <a:lnTo>
                    <a:pt x="892" y="446"/>
                  </a:lnTo>
                  <a:lnTo>
                    <a:pt x="890" y="492"/>
                  </a:lnTo>
                  <a:lnTo>
                    <a:pt x="884" y="536"/>
                  </a:lnTo>
                  <a:lnTo>
                    <a:pt x="872" y="578"/>
                  </a:lnTo>
                  <a:lnTo>
                    <a:pt x="858" y="620"/>
                  </a:lnTo>
                  <a:lnTo>
                    <a:pt x="838" y="658"/>
                  </a:lnTo>
                  <a:lnTo>
                    <a:pt x="816" y="696"/>
                  </a:lnTo>
                  <a:lnTo>
                    <a:pt x="790" y="730"/>
                  </a:lnTo>
                  <a:lnTo>
                    <a:pt x="762" y="760"/>
                  </a:lnTo>
                  <a:lnTo>
                    <a:pt x="730" y="790"/>
                  </a:lnTo>
                  <a:lnTo>
                    <a:pt x="696" y="816"/>
                  </a:lnTo>
                  <a:lnTo>
                    <a:pt x="658" y="838"/>
                  </a:lnTo>
                  <a:lnTo>
                    <a:pt x="620" y="856"/>
                  </a:lnTo>
                  <a:lnTo>
                    <a:pt x="578" y="872"/>
                  </a:lnTo>
                  <a:lnTo>
                    <a:pt x="536" y="882"/>
                  </a:lnTo>
                  <a:lnTo>
                    <a:pt x="492" y="890"/>
                  </a:lnTo>
                  <a:lnTo>
                    <a:pt x="446" y="892"/>
                  </a:lnTo>
                  <a:lnTo>
                    <a:pt x="400" y="890"/>
                  </a:lnTo>
                  <a:lnTo>
                    <a:pt x="356" y="882"/>
                  </a:lnTo>
                  <a:lnTo>
                    <a:pt x="314" y="872"/>
                  </a:lnTo>
                  <a:lnTo>
                    <a:pt x="272" y="856"/>
                  </a:lnTo>
                  <a:lnTo>
                    <a:pt x="234" y="838"/>
                  </a:lnTo>
                  <a:lnTo>
                    <a:pt x="198" y="816"/>
                  </a:lnTo>
                  <a:lnTo>
                    <a:pt x="162" y="790"/>
                  </a:lnTo>
                  <a:lnTo>
                    <a:pt x="132" y="760"/>
                  </a:lnTo>
                  <a:lnTo>
                    <a:pt x="102" y="730"/>
                  </a:lnTo>
                  <a:lnTo>
                    <a:pt x="76" y="696"/>
                  </a:lnTo>
                  <a:lnTo>
                    <a:pt x="54" y="658"/>
                  </a:lnTo>
                  <a:lnTo>
                    <a:pt x="36" y="620"/>
                  </a:lnTo>
                  <a:lnTo>
                    <a:pt x="20" y="578"/>
                  </a:lnTo>
                  <a:lnTo>
                    <a:pt x="10" y="536"/>
                  </a:lnTo>
                  <a:lnTo>
                    <a:pt x="4" y="492"/>
                  </a:lnTo>
                  <a:lnTo>
                    <a:pt x="0" y="446"/>
                  </a:lnTo>
                  <a:lnTo>
                    <a:pt x="4" y="400"/>
                  </a:lnTo>
                  <a:lnTo>
                    <a:pt x="10" y="356"/>
                  </a:lnTo>
                  <a:lnTo>
                    <a:pt x="20" y="314"/>
                  </a:lnTo>
                  <a:lnTo>
                    <a:pt x="36" y="272"/>
                  </a:lnTo>
                  <a:lnTo>
                    <a:pt x="54" y="234"/>
                  </a:lnTo>
                  <a:lnTo>
                    <a:pt x="76" y="196"/>
                  </a:lnTo>
                  <a:lnTo>
                    <a:pt x="102" y="162"/>
                  </a:lnTo>
                  <a:lnTo>
                    <a:pt x="132" y="130"/>
                  </a:lnTo>
                  <a:lnTo>
                    <a:pt x="162" y="102"/>
                  </a:lnTo>
                  <a:lnTo>
                    <a:pt x="198" y="76"/>
                  </a:lnTo>
                  <a:lnTo>
                    <a:pt x="234" y="54"/>
                  </a:lnTo>
                  <a:lnTo>
                    <a:pt x="272" y="36"/>
                  </a:lnTo>
                  <a:lnTo>
                    <a:pt x="314" y="20"/>
                  </a:lnTo>
                  <a:lnTo>
                    <a:pt x="356" y="10"/>
                  </a:lnTo>
                  <a:lnTo>
                    <a:pt x="400" y="2"/>
                  </a:lnTo>
                  <a:lnTo>
                    <a:pt x="446" y="0"/>
                  </a:lnTo>
                  <a:lnTo>
                    <a:pt x="492" y="2"/>
                  </a:lnTo>
                  <a:lnTo>
                    <a:pt x="536" y="10"/>
                  </a:lnTo>
                  <a:lnTo>
                    <a:pt x="578" y="20"/>
                  </a:lnTo>
                  <a:lnTo>
                    <a:pt x="620" y="36"/>
                  </a:lnTo>
                  <a:lnTo>
                    <a:pt x="658" y="54"/>
                  </a:lnTo>
                  <a:lnTo>
                    <a:pt x="696" y="76"/>
                  </a:lnTo>
                  <a:lnTo>
                    <a:pt x="730" y="102"/>
                  </a:lnTo>
                  <a:lnTo>
                    <a:pt x="762" y="130"/>
                  </a:lnTo>
                  <a:lnTo>
                    <a:pt x="790" y="162"/>
                  </a:lnTo>
                  <a:lnTo>
                    <a:pt x="816" y="196"/>
                  </a:lnTo>
                  <a:lnTo>
                    <a:pt x="838" y="234"/>
                  </a:lnTo>
                  <a:lnTo>
                    <a:pt x="858" y="272"/>
                  </a:lnTo>
                  <a:lnTo>
                    <a:pt x="872" y="314"/>
                  </a:lnTo>
                  <a:lnTo>
                    <a:pt x="884" y="356"/>
                  </a:lnTo>
                  <a:lnTo>
                    <a:pt x="890" y="400"/>
                  </a:lnTo>
                  <a:lnTo>
                    <a:pt x="892" y="446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109" name="Rectangle 29"/>
            <p:cNvSpPr>
              <a:spLocks noChangeArrowheads="1"/>
            </p:cNvSpPr>
            <p:nvPr/>
          </p:nvSpPr>
          <p:spPr bwMode="gray">
            <a:xfrm>
              <a:off x="1629" y="2250"/>
              <a:ext cx="4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FFFFFF"/>
                  </a:solidFill>
                </a:rPr>
                <a:t>STEP 4</a:t>
              </a:r>
              <a:endParaRPr lang="en-US" sz="1800"/>
            </a:p>
          </p:txBody>
        </p:sp>
        <p:sp>
          <p:nvSpPr>
            <p:cNvPr id="814110" name="Rectangle 30"/>
            <p:cNvSpPr>
              <a:spLocks noChangeArrowheads="1"/>
            </p:cNvSpPr>
            <p:nvPr/>
          </p:nvSpPr>
          <p:spPr bwMode="gray">
            <a:xfrm>
              <a:off x="1523" y="2470"/>
              <a:ext cx="6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FFFFFF"/>
                  </a:solidFill>
                </a:rPr>
                <a:t>Measure</a:t>
              </a:r>
              <a:endParaRPr lang="en-US" sz="1800"/>
            </a:p>
          </p:txBody>
        </p:sp>
      </p:grpSp>
      <p:sp>
        <p:nvSpPr>
          <p:cNvPr id="31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42980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Plan to Maximize Reach and Impact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343" y="1567544"/>
            <a:ext cx="7605486" cy="368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53028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Reach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771525" y="813815"/>
            <a:ext cx="7696200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Maximize the number of people exposed to the program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Leadership support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Incentives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Communications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2133" y="2761735"/>
            <a:ext cx="88042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53933" y="3352666"/>
            <a:ext cx="7696200" cy="20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Meaningful interventions address the following four areas: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Awareness and </a:t>
            </a:r>
            <a:r>
              <a:rPr lang="en-US" sz="2400" kern="0" dirty="0" smtClean="0"/>
              <a:t>Education </a:t>
            </a:r>
            <a:endParaRPr lang="en-US" sz="2400" kern="0" dirty="0" smtClean="0">
              <a:latin typeface="+mn-lt"/>
            </a:endParaRP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Skills and Tools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Motivation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kern="0" dirty="0" smtClean="0">
                <a:latin typeface="+mn-lt"/>
              </a:rPr>
              <a:t>Policy and Environment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298" y="261257"/>
            <a:ext cx="8018462" cy="5349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kern="1200" dirty="0" smtClean="0">
                <a:solidFill>
                  <a:schemeClr val="tx2"/>
                </a:solidFill>
                <a:latin typeface="+mn-lt"/>
                <a:cs typeface="+mn-cs"/>
              </a:rPr>
              <a:t>What Drives Behavior Change?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590800" y="12847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990600" y="2895600"/>
            <a:ext cx="3479800" cy="3606800"/>
            <a:chOff x="2844800" y="1828800"/>
            <a:chExt cx="2235200" cy="2235200"/>
          </a:xfrm>
          <a:solidFill>
            <a:srgbClr val="820060"/>
          </a:solidFill>
        </p:grpSpPr>
        <p:sp>
          <p:nvSpPr>
            <p:cNvPr id="9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solidFill>
              <a:srgbClr val="820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</a:rPr>
                <a:t>Policy &amp; Environment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</a:rPr>
                <a:t>40%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736431" y="932133"/>
          <a:ext cx="2743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Slide Number Placeholder 5"/>
          <p:cNvSpPr txBox="1">
            <a:spLocks/>
          </p:cNvSpPr>
          <p:nvPr/>
        </p:nvSpPr>
        <p:spPr>
          <a:xfrm>
            <a:off x="76200" y="6477000"/>
            <a:ext cx="466725" cy="228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315A8-CD63-44C6-B423-DEA4819195D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42980"/>
            <a:ext cx="8804275" cy="535531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Awareness and Education</a:t>
            </a:r>
            <a:endParaRPr lang="en-US" sz="3200" kern="1200" dirty="0" smtClean="0">
              <a:solidFill>
                <a:schemeClr val="tx2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917563"/>
            <a:ext cx="8020504" cy="1649682"/>
          </a:xfrm>
        </p:spPr>
        <p:txBody>
          <a:bodyPr/>
          <a:lstStyle/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Biometrics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Health Risk Assessment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Classes and Health Education</a:t>
            </a:r>
          </a:p>
          <a:p>
            <a:pPr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9725" y="2532112"/>
            <a:ext cx="88042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Skills and Tools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92455" y="2963292"/>
            <a:ext cx="2507454" cy="2334170"/>
            <a:chOff x="1752591" y="1447804"/>
            <a:chExt cx="2794000" cy="2743193"/>
          </a:xfrm>
        </p:grpSpPr>
        <p:sp>
          <p:nvSpPr>
            <p:cNvPr id="8" name=" 3"/>
            <p:cNvSpPr/>
            <p:nvPr/>
          </p:nvSpPr>
          <p:spPr>
            <a:xfrm>
              <a:off x="1752591" y="1447804"/>
              <a:ext cx="2794000" cy="2743193"/>
            </a:xfrm>
            <a:prstGeom prst="gear9">
              <a:avLst/>
            </a:prstGeom>
            <a:solidFill>
              <a:srgbClr val="63E2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4"/>
            <p:cNvSpPr/>
            <p:nvPr/>
          </p:nvSpPr>
          <p:spPr>
            <a:xfrm>
              <a:off x="2310510" y="2090386"/>
              <a:ext cx="1678162" cy="1410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Skills and Tools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25%</a:t>
              </a:r>
              <a:endParaRPr lang="en-US" sz="14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61071" y="1052237"/>
            <a:ext cx="1375262" cy="1296237"/>
            <a:chOff x="1752591" y="1447804"/>
            <a:chExt cx="2794000" cy="2743193"/>
          </a:xfrm>
        </p:grpSpPr>
        <p:sp>
          <p:nvSpPr>
            <p:cNvPr id="15" name=" 3"/>
            <p:cNvSpPr/>
            <p:nvPr/>
          </p:nvSpPr>
          <p:spPr>
            <a:xfrm>
              <a:off x="1752591" y="1447804"/>
              <a:ext cx="2794000" cy="2743193"/>
            </a:xfrm>
            <a:prstGeom prst="gear9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 4"/>
            <p:cNvSpPr/>
            <p:nvPr/>
          </p:nvSpPr>
          <p:spPr>
            <a:xfrm>
              <a:off x="2330924" y="2260500"/>
              <a:ext cx="1678161" cy="141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/>
                <a:t>Awareness and Education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5%</a:t>
              </a:r>
              <a:endParaRPr lang="en-US" sz="1400" b="1" kern="1200" dirty="0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470349" y="3245618"/>
            <a:ext cx="8020504" cy="205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Action plans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Goal setting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How to overcome barriers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Making healthy choices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315A8-CD63-44C6-B423-DEA4819195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Titl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gue Slide">
  <a:themeElements>
    <a:clrScheme name="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Segu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gue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1479</Words>
  <Application>Microsoft Office PowerPoint</Application>
  <PresentationFormat>Letter Paper (8.5x11 in)</PresentationFormat>
  <Paragraphs>318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Title Slide</vt:lpstr>
      <vt:lpstr>Segue Slide</vt:lpstr>
      <vt:lpstr>Content Slide</vt:lpstr>
      <vt:lpstr>Webinar Series – Part 4: Building a Successful Engagement Strategy: Using incentives and communication to drive participation</vt:lpstr>
      <vt:lpstr>Agenda</vt:lpstr>
      <vt:lpstr>Previous Webinar Review </vt:lpstr>
      <vt:lpstr>Objectives of Webinar Four</vt:lpstr>
      <vt:lpstr>Four Steps to a Successful Workforce Health Program</vt:lpstr>
      <vt:lpstr>Plan to Maximize Reach and Impact</vt:lpstr>
      <vt:lpstr>Reach</vt:lpstr>
      <vt:lpstr>What Drives Behavior Change?</vt:lpstr>
      <vt:lpstr>Awareness and Education</vt:lpstr>
      <vt:lpstr>Motivation</vt:lpstr>
      <vt:lpstr>Rewards and Incentives</vt:lpstr>
      <vt:lpstr>Incentives and Motivation</vt:lpstr>
      <vt:lpstr>Rewards and Incentives</vt:lpstr>
      <vt:lpstr>Communication</vt:lpstr>
      <vt:lpstr>Communication Tips from WELCOA</vt:lpstr>
      <vt:lpstr>Communication</vt:lpstr>
      <vt:lpstr>What Doesn’t Work? </vt:lpstr>
      <vt:lpstr>What Works?  </vt:lpstr>
      <vt:lpstr>Key Strategies for Communicating With Labor</vt:lpstr>
      <vt:lpstr>The Case for Union Participation in Wellness Examples</vt:lpstr>
      <vt:lpstr>How Unions Can Make the Difference in Wellness</vt:lpstr>
      <vt:lpstr>Understanding Wellness and the Union Leadership</vt:lpstr>
      <vt:lpstr>Understanding Wellness and the Union Core Mission</vt:lpstr>
      <vt:lpstr>Approaching Union Leaders &amp; Members</vt:lpstr>
      <vt:lpstr>Thank you!</vt:lpstr>
      <vt:lpstr>Questions</vt:lpstr>
    </vt:vector>
  </TitlesOfParts>
  <Company>Duarte Design,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</dc:creator>
  <cp:lastModifiedBy>Michael Egan</cp:lastModifiedBy>
  <cp:revision>1118</cp:revision>
  <cp:lastPrinted>2011-04-14T17:03:44Z</cp:lastPrinted>
  <dcterms:created xsi:type="dcterms:W3CDTF">2007-10-19T22:49:56Z</dcterms:created>
  <dcterms:modified xsi:type="dcterms:W3CDTF">2013-08-19T22:22:12Z</dcterms:modified>
</cp:coreProperties>
</file>